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Tahoma"/>
      <p:regular r:id="rId23"/>
      <p:bold r:id="rId24"/>
    </p:embeddedFont>
    <p:embeddedFont>
      <p:font typeface="Noto Sans Symbol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MdVOuKyvbP8Iy/eRCsDrb4Ap7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2BB1F83-03C0-48F0-9011-DC63B47370DF}">
  <a:tblStyle styleId="{C2BB1F83-03C0-48F0-9011-DC63B47370D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ahoma-bold.fntdata"/><Relationship Id="rId23"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otoSansSymbols-bold.fntdata"/><Relationship Id="rId25" Type="http://schemas.openxmlformats.org/officeDocument/2006/relationships/font" Target="fonts/NotoSansSymbols-regular.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8"/>
          <p:cNvSpPr/>
          <p:nvPr>
            <p:ph idx="2" type="pic"/>
          </p:nvPr>
        </p:nvSpPr>
        <p:spPr>
          <a:xfrm>
            <a:off x="5183188" y="987425"/>
            <a:ext cx="6172200" cy="4873625"/>
          </a:xfrm>
          <a:prstGeom prst="rect">
            <a:avLst/>
          </a:prstGeom>
          <a:noFill/>
          <a:ln>
            <a:noFill/>
          </a:ln>
        </p:spPr>
      </p:sp>
      <p:sp>
        <p:nvSpPr>
          <p:cNvPr id="69" name="Google Shape;69;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bg>
      <p:bgPr>
        <a:blipFill>
          <a:blip r:embed="rId2">
            <a:alphaModFix/>
          </a:blip>
          <a:stretch>
            <a:fillRect/>
          </a:stretch>
        </a:blipFill>
      </p:bgPr>
    </p:bg>
    <p:spTree>
      <p:nvGrpSpPr>
        <p:cNvPr id="20" name="Shape 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 name="Shape 21"/>
        <p:cNvGrpSpPr/>
        <p:nvPr/>
      </p:nvGrpSpPr>
      <p:grpSpPr>
        <a:xfrm>
          <a:off x="0" y="0"/>
          <a:ext cx="0" cy="0"/>
          <a:chOff x="0" y="0"/>
          <a:chExt cx="0" cy="0"/>
        </a:xfrm>
      </p:grpSpPr>
      <p:sp>
        <p:nvSpPr>
          <p:cNvPr id="22" name="Google Shape;2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13.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289559" y="887095"/>
            <a:ext cx="4450715" cy="513080"/>
          </a:xfrm>
          <a:prstGeom prst="rect">
            <a:avLst/>
          </a:prstGeom>
          <a:noFill/>
          <a:ln>
            <a:noFill/>
          </a:ln>
        </p:spPr>
        <p:txBody>
          <a:bodyPr anchorCtr="0" anchor="ctr" bIns="0" lIns="0" spcFirstLastPara="1" rIns="0" wrap="square" tIns="12700">
            <a:spAutoFit/>
          </a:bodyPr>
          <a:lstStyle/>
          <a:p>
            <a:pPr indent="0" lvl="0" marL="12700" rtl="0" algn="l">
              <a:lnSpc>
                <a:spcPct val="100000"/>
              </a:lnSpc>
              <a:spcBef>
                <a:spcPts val="0"/>
              </a:spcBef>
              <a:spcAft>
                <a:spcPts val="0"/>
              </a:spcAft>
              <a:buClr>
                <a:srgbClr val="000000"/>
              </a:buClr>
              <a:buSzPts val="3200"/>
              <a:buFont typeface="Arial"/>
              <a:buNone/>
            </a:pPr>
            <a:r>
              <a:rPr i="1" lang="en-US" sz="3200">
                <a:solidFill>
                  <a:srgbClr val="000000"/>
                </a:solidFill>
                <a:latin typeface="Arial"/>
                <a:ea typeface="Arial"/>
                <a:cs typeface="Arial"/>
                <a:sym typeface="Arial"/>
              </a:rPr>
              <a:t>PROGRAM DAN KEGIATAN</a:t>
            </a:r>
            <a:endParaRPr sz="3200">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0" y="0"/>
            <a:ext cx="12192000" cy="6860330"/>
          </a:xfrm>
          <a:prstGeom prst="rect">
            <a:avLst/>
          </a:prstGeom>
          <a:noFill/>
          <a:ln>
            <a:noFill/>
          </a:ln>
        </p:spPr>
      </p:pic>
      <p:pic>
        <p:nvPicPr>
          <p:cNvPr descr="Icon" id="91" name="Google Shape;91;p1"/>
          <p:cNvPicPr preferRelativeResize="0"/>
          <p:nvPr/>
        </p:nvPicPr>
        <p:blipFill rotWithShape="1">
          <a:blip r:embed="rId4">
            <a:alphaModFix/>
          </a:blip>
          <a:srcRect b="20423" l="11794" r="18638" t="16814"/>
          <a:stretch/>
        </p:blipFill>
        <p:spPr>
          <a:xfrm>
            <a:off x="0" y="5970905"/>
            <a:ext cx="1479176" cy="875082"/>
          </a:xfrm>
          <a:prstGeom prst="rect">
            <a:avLst/>
          </a:prstGeom>
          <a:noFill/>
          <a:ln>
            <a:noFill/>
          </a:ln>
        </p:spPr>
      </p:pic>
      <p:sp>
        <p:nvSpPr>
          <p:cNvPr id="92" name="Google Shape;92;p1"/>
          <p:cNvSpPr/>
          <p:nvPr/>
        </p:nvSpPr>
        <p:spPr>
          <a:xfrm>
            <a:off x="1943150" y="5970901"/>
            <a:ext cx="4670400" cy="81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u="none" cap="none" strike="noStrike">
                <a:solidFill>
                  <a:srgbClr val="2B3A50"/>
                </a:solidFill>
                <a:latin typeface="Arial"/>
                <a:ea typeface="Arial"/>
                <a:cs typeface="Arial"/>
                <a:sym typeface="Arial"/>
              </a:rPr>
              <a:t>Juri Kompetisi Bidang Perencanaan Bisnis</a:t>
            </a:r>
            <a:endParaRPr b="1" sz="1600">
              <a:solidFill>
                <a:srgbClr val="2B3A50"/>
              </a:solidFill>
              <a:latin typeface="Arial"/>
              <a:ea typeface="Arial"/>
              <a:cs typeface="Arial"/>
              <a:sym typeface="Arial"/>
            </a:endParaRPr>
          </a:p>
          <a:p>
            <a:pPr indent="0" lvl="0" marL="0" marR="0" rtl="0" algn="ctr">
              <a:spcBef>
                <a:spcPts val="0"/>
              </a:spcBef>
              <a:spcAft>
                <a:spcPts val="0"/>
              </a:spcAft>
              <a:buNone/>
            </a:pPr>
            <a:r>
              <a:rPr lang="en-US" sz="1600">
                <a:solidFill>
                  <a:srgbClr val="2B3A50"/>
                </a:solidFill>
                <a:latin typeface="Arial"/>
                <a:ea typeface="Arial"/>
                <a:cs typeface="Arial"/>
                <a:sym typeface="Arial"/>
              </a:rPr>
              <a:t>Dr. Ir. Nurianna Thoha, MBA</a:t>
            </a:r>
            <a:endParaRPr/>
          </a:p>
          <a:p>
            <a:pPr indent="0" lvl="0" marL="0" marR="0" rtl="0" algn="ctr">
              <a:spcBef>
                <a:spcPts val="0"/>
              </a:spcBef>
              <a:spcAft>
                <a:spcPts val="0"/>
              </a:spcAft>
              <a:buNone/>
            </a:pPr>
            <a:r>
              <a:rPr lang="en-US" sz="1600">
                <a:solidFill>
                  <a:srgbClr val="2B3A50"/>
                </a:solidFill>
                <a:latin typeface="Arial"/>
                <a:ea typeface="Arial"/>
                <a:cs typeface="Arial"/>
                <a:sym typeface="Arial"/>
              </a:rPr>
              <a:t>BINUS Univesity</a:t>
            </a:r>
            <a:endParaRPr sz="1600">
              <a:solidFill>
                <a:srgbClr val="2B3A50"/>
              </a:solidFill>
              <a:latin typeface="Arial"/>
              <a:ea typeface="Arial"/>
              <a:cs typeface="Arial"/>
              <a:sym typeface="Arial"/>
            </a:endParaRPr>
          </a:p>
        </p:txBody>
      </p:sp>
      <p:sp>
        <p:nvSpPr>
          <p:cNvPr id="93" name="Google Shape;93;p1"/>
          <p:cNvSpPr txBox="1"/>
          <p:nvPr/>
        </p:nvSpPr>
        <p:spPr>
          <a:xfrm>
            <a:off x="6089700" y="454675"/>
            <a:ext cx="56589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300">
                <a:solidFill>
                  <a:srgbClr val="2B3A50"/>
                </a:solidFill>
              </a:rPr>
              <a:t>Kompetisi Bidang Perencanaan Bisnis</a:t>
            </a:r>
            <a:endParaRPr b="1" sz="2300">
              <a:solidFill>
                <a:srgbClr val="2B3A50"/>
              </a:solidFill>
            </a:endParaRPr>
          </a:p>
          <a:p>
            <a:pPr indent="0" lvl="0" marL="0" rtl="0" algn="l">
              <a:spcBef>
                <a:spcPts val="0"/>
              </a:spcBef>
              <a:spcAft>
                <a:spcPts val="0"/>
              </a:spcAft>
              <a:buNone/>
            </a:pPr>
            <a:r>
              <a:t/>
            </a:r>
            <a:endParaRPr b="1" sz="2300">
              <a:solidFill>
                <a:srgbClr val="2B3A5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10"/>
          <p:cNvPicPr preferRelativeResize="0"/>
          <p:nvPr/>
        </p:nvPicPr>
        <p:blipFill rotWithShape="1">
          <a:blip r:embed="rId3">
            <a:alphaModFix/>
          </a:blip>
          <a:srcRect b="0" l="0" r="0" t="0"/>
          <a:stretch/>
        </p:blipFill>
        <p:spPr>
          <a:xfrm>
            <a:off x="-253380" y="-40105"/>
            <a:ext cx="12445380" cy="7002904"/>
          </a:xfrm>
          <a:prstGeom prst="rect">
            <a:avLst/>
          </a:prstGeom>
          <a:noFill/>
          <a:ln>
            <a:noFill/>
          </a:ln>
        </p:spPr>
      </p:pic>
      <p:pic>
        <p:nvPicPr>
          <p:cNvPr descr="Logo&#10;&#10;Description automatically generated" id="193" name="Google Shape;193;p10"/>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94" name="Google Shape;194;p10"/>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95" name="Google Shape;195;p10"/>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96" name="Google Shape;196;p10"/>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97" name="Google Shape;197;p10"/>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graphicFrame>
        <p:nvGraphicFramePr>
          <p:cNvPr id="198" name="Google Shape;198;p10"/>
          <p:cNvGraphicFramePr/>
          <p:nvPr/>
        </p:nvGraphicFramePr>
        <p:xfrm>
          <a:off x="3508131" y="1294445"/>
          <a:ext cx="3000000" cy="3000000"/>
        </p:xfrm>
        <a:graphic>
          <a:graphicData uri="http://schemas.openxmlformats.org/drawingml/2006/table">
            <a:tbl>
              <a:tblPr bandRow="1" firstRow="1">
                <a:noFill/>
                <a:tableStyleId>{C2BB1F83-03C0-48F0-9011-DC63B47370DF}</a:tableStyleId>
              </a:tblPr>
              <a:tblGrid>
                <a:gridCol w="6804850"/>
                <a:gridCol w="1637425"/>
              </a:tblGrid>
              <a:tr h="2006600">
                <a:tc>
                  <a:txBody>
                    <a:bodyPr/>
                    <a:lstStyle/>
                    <a:p>
                      <a:pPr indent="0" lvl="0" marL="67945" marR="0" rtl="0" algn="l">
                        <a:lnSpc>
                          <a:spcPct val="111000"/>
                        </a:lnSpc>
                        <a:spcBef>
                          <a:spcPts val="0"/>
                        </a:spcBef>
                        <a:spcAft>
                          <a:spcPts val="0"/>
                        </a:spcAft>
                        <a:buNone/>
                      </a:pPr>
                      <a:r>
                        <a:rPr i="1" lang="en-US" sz="1800" u="none" cap="none" strike="noStrike"/>
                        <a:t>Aspek Keuangan</a:t>
                      </a:r>
                      <a:endParaRPr i="1" sz="1800" u="none" cap="none" strike="noStrike"/>
                    </a:p>
                    <a:p>
                      <a:pPr indent="-342900" lvl="0" marL="342900" marR="0" rtl="0" algn="l">
                        <a:spcBef>
                          <a:spcPts val="0"/>
                        </a:spcBef>
                        <a:spcAft>
                          <a:spcPts val="0"/>
                        </a:spcAft>
                        <a:buClr>
                          <a:schemeClr val="dk1"/>
                        </a:buClr>
                        <a:buSzPts val="1100"/>
                        <a:buFont typeface="Arial"/>
                        <a:buChar char="•"/>
                      </a:pPr>
                      <a:r>
                        <a:rPr lang="en-US" sz="1800" u="none" cap="none" strike="noStrike"/>
                        <a:t>Berapa banyak modal yang diperlukan untuk mewujudkan ide bisnis anda?</a:t>
                      </a:r>
                      <a:endParaRPr sz="1800" u="none" cap="none" strike="noStrike"/>
                    </a:p>
                    <a:p>
                      <a:pPr indent="-342900" lvl="0" marL="342900" marR="0" rtl="0" algn="l">
                        <a:spcBef>
                          <a:spcPts val="110"/>
                        </a:spcBef>
                        <a:spcAft>
                          <a:spcPts val="0"/>
                        </a:spcAft>
                        <a:buClr>
                          <a:schemeClr val="dk1"/>
                        </a:buClr>
                        <a:buSzPts val="1100"/>
                        <a:buFont typeface="Arial"/>
                        <a:buChar char="•"/>
                      </a:pPr>
                      <a:r>
                        <a:rPr lang="en-US" sz="1800" u="none" cap="none" strike="noStrike"/>
                        <a:t>Bagaimana anda mendapatkan modal tersebut?</a:t>
                      </a:r>
                      <a:endParaRPr sz="1800" u="none" cap="none" strike="noStrike"/>
                    </a:p>
                    <a:p>
                      <a:pPr indent="-342900" lvl="0" marL="342900" marR="96520" rtl="0" algn="l">
                        <a:lnSpc>
                          <a:spcPct val="107000"/>
                        </a:lnSpc>
                        <a:spcBef>
                          <a:spcPts val="95"/>
                        </a:spcBef>
                        <a:spcAft>
                          <a:spcPts val="0"/>
                        </a:spcAft>
                        <a:buClr>
                          <a:schemeClr val="dk1"/>
                        </a:buClr>
                        <a:buSzPts val="1100"/>
                        <a:buFont typeface="Arial"/>
                        <a:buChar char="•"/>
                      </a:pPr>
                      <a:r>
                        <a:rPr lang="en-US" sz="1800" u="none" cap="none" strike="noStrike"/>
                        <a:t>Bagaimana rencana keuangan bisnis anda? (misalnya perkiraan Rugi/Laba, arus kas, neraca, dll)</a:t>
                      </a:r>
                      <a:endParaRPr sz="1800" u="none" cap="none" strike="noStrike"/>
                    </a:p>
                    <a:p>
                      <a:pPr indent="-342900" lvl="0" marL="342900" marR="179070" rtl="0" algn="l">
                        <a:lnSpc>
                          <a:spcPct val="107000"/>
                        </a:lnSpc>
                        <a:spcBef>
                          <a:spcPts val="5"/>
                        </a:spcBef>
                        <a:spcAft>
                          <a:spcPts val="0"/>
                        </a:spcAft>
                        <a:buClr>
                          <a:schemeClr val="dk1"/>
                        </a:buClr>
                        <a:buSzPts val="1100"/>
                        <a:buFont typeface="Arial"/>
                        <a:buChar char="•"/>
                      </a:pPr>
                      <a:r>
                        <a:rPr lang="en-US" sz="1800" u="none" cap="none" strike="noStrike"/>
                        <a:t>Bagaimana rasio keuangan dari perusahaan anda (misalnya ROI, </a:t>
                      </a:r>
                      <a:r>
                        <a:rPr i="1" lang="en-US" sz="1800" u="none" cap="none" strike="noStrike"/>
                        <a:t>Payback Period</a:t>
                      </a:r>
                      <a:r>
                        <a:rPr lang="en-US" sz="1800" u="none" cap="none" strike="noStrike"/>
                        <a:t> dan BEP)</a:t>
                      </a:r>
                      <a:endParaRPr sz="1800" u="none" cap="none" strike="noStrike"/>
                    </a:p>
                    <a:p>
                      <a:pPr indent="-273050" lvl="0" marL="342900" marR="179070" rtl="0" algn="l">
                        <a:lnSpc>
                          <a:spcPct val="107000"/>
                        </a:lnSpc>
                        <a:spcBef>
                          <a:spcPts val="5"/>
                        </a:spcBef>
                        <a:spcAft>
                          <a:spcPts val="0"/>
                        </a:spcAft>
                        <a:buClr>
                          <a:schemeClr val="dk1"/>
                        </a:buClr>
                        <a:buSzPts val="1100"/>
                        <a:buFont typeface="Arial"/>
                        <a:buNone/>
                      </a:pPr>
                      <a:r>
                        <a:t/>
                      </a:r>
                      <a:endParaRPr sz="1800" u="none" cap="none" strike="noStrike">
                        <a:latin typeface="Calibri"/>
                        <a:ea typeface="Calibri"/>
                        <a:cs typeface="Calibri"/>
                        <a:sym typeface="Calibri"/>
                      </a:endParaRPr>
                    </a:p>
                  </a:txBody>
                  <a:tcPr marT="0" marB="0" marR="69300" marL="69300"/>
                </a:tc>
                <a:tc>
                  <a:txBody>
                    <a:bodyPr/>
                    <a:lstStyle/>
                    <a:p>
                      <a:pPr indent="0" lvl="0" marL="499744" marR="494665" rtl="0" algn="ctr">
                        <a:lnSpc>
                          <a:spcPct val="122000"/>
                        </a:lnSpc>
                        <a:spcBef>
                          <a:spcPts val="0"/>
                        </a:spcBef>
                        <a:spcAft>
                          <a:spcPts val="0"/>
                        </a:spcAft>
                        <a:buNone/>
                      </a:pPr>
                      <a:r>
                        <a:rPr lang="en-US" sz="1800" u="none" cap="none" strike="noStrike"/>
                        <a:t>20</a:t>
                      </a:r>
                      <a:endParaRPr sz="1800" u="none" cap="none" strike="noStrike">
                        <a:latin typeface="Calibri"/>
                        <a:ea typeface="Calibri"/>
                        <a:cs typeface="Calibri"/>
                        <a:sym typeface="Calibri"/>
                      </a:endParaRPr>
                    </a:p>
                  </a:txBody>
                  <a:tcPr marT="0" marB="0" marR="69300" marL="69300"/>
                </a:tc>
              </a:tr>
              <a:tr h="1292475">
                <a:tc>
                  <a:txBody>
                    <a:bodyPr/>
                    <a:lstStyle/>
                    <a:p>
                      <a:pPr indent="0" lvl="0" marL="67945" marR="0" rtl="0" algn="l">
                        <a:lnSpc>
                          <a:spcPct val="111000"/>
                        </a:lnSpc>
                        <a:spcBef>
                          <a:spcPts val="0"/>
                        </a:spcBef>
                        <a:spcAft>
                          <a:spcPts val="0"/>
                        </a:spcAft>
                        <a:buNone/>
                      </a:pPr>
                      <a:r>
                        <a:rPr b="1" i="1" lang="en-US" sz="1800" u="none" cap="none" strike="noStrike"/>
                        <a:t>Aspek Inovasi dan Teknologi</a:t>
                      </a:r>
                      <a:endParaRPr b="1" i="1" sz="1800" u="none" cap="none" strike="noStrike"/>
                    </a:p>
                    <a:p>
                      <a:pPr indent="-342900" lvl="0" marL="342900" marR="0" rtl="0" algn="l">
                        <a:spcBef>
                          <a:spcPts val="0"/>
                        </a:spcBef>
                        <a:spcAft>
                          <a:spcPts val="0"/>
                        </a:spcAft>
                        <a:buClr>
                          <a:schemeClr val="dk1"/>
                        </a:buClr>
                        <a:buSzPts val="1100"/>
                        <a:buFont typeface="Arial"/>
                        <a:buChar char="•"/>
                      </a:pPr>
                      <a:r>
                        <a:rPr lang="en-US" sz="1800" u="none" cap="none" strike="noStrike"/>
                        <a:t>Jelaskan elemen inovasi dari ide bisnis anda.</a:t>
                      </a:r>
                      <a:endParaRPr sz="1800" u="none" cap="none" strike="noStrike"/>
                    </a:p>
                    <a:p>
                      <a:pPr indent="-342900" lvl="0" marL="342900" marR="73660" rtl="0" algn="l">
                        <a:lnSpc>
                          <a:spcPct val="107000"/>
                        </a:lnSpc>
                        <a:spcBef>
                          <a:spcPts val="110"/>
                        </a:spcBef>
                        <a:spcAft>
                          <a:spcPts val="0"/>
                        </a:spcAft>
                        <a:buClr>
                          <a:schemeClr val="dk1"/>
                        </a:buClr>
                        <a:buSzPts val="1100"/>
                        <a:buFont typeface="Arial"/>
                        <a:buChar char="•"/>
                      </a:pPr>
                      <a:r>
                        <a:rPr lang="en-US" sz="1800" u="none" cap="none" strike="noStrike"/>
                        <a:t>Gambarkan dan jelaskan aspek teknologi dalam aktivitas atau inisiatif yang akan digunakan di perusahaan anda.</a:t>
                      </a:r>
                      <a:endParaRPr sz="1800" u="none" cap="none" strike="noStrike">
                        <a:latin typeface="Calibri"/>
                        <a:ea typeface="Calibri"/>
                        <a:cs typeface="Calibri"/>
                        <a:sym typeface="Calibri"/>
                      </a:endParaRPr>
                    </a:p>
                  </a:txBody>
                  <a:tcPr marT="0" marB="0" marR="69300" marL="69300"/>
                </a:tc>
                <a:tc>
                  <a:txBody>
                    <a:bodyPr/>
                    <a:lstStyle/>
                    <a:p>
                      <a:pPr indent="0" lvl="0" marL="499744" marR="494665" rtl="0" algn="ctr">
                        <a:lnSpc>
                          <a:spcPct val="121000"/>
                        </a:lnSpc>
                        <a:spcBef>
                          <a:spcPts val="0"/>
                        </a:spcBef>
                        <a:spcAft>
                          <a:spcPts val="0"/>
                        </a:spcAft>
                        <a:buNone/>
                      </a:pPr>
                      <a:r>
                        <a:rPr lang="en-US" sz="1800" u="none" cap="none" strike="noStrike"/>
                        <a:t>10</a:t>
                      </a:r>
                      <a:endParaRPr sz="1800" u="none" cap="none" strike="noStrike">
                        <a:latin typeface="Calibri"/>
                        <a:ea typeface="Calibri"/>
                        <a:cs typeface="Calibri"/>
                        <a:sym typeface="Calibri"/>
                      </a:endParaRPr>
                    </a:p>
                  </a:txBody>
                  <a:tcPr marT="0" marB="0" marR="69300" marL="69300"/>
                </a:tc>
              </a:tr>
              <a:tr h="592150">
                <a:tc>
                  <a:txBody>
                    <a:bodyPr/>
                    <a:lstStyle/>
                    <a:p>
                      <a:pPr indent="0" lvl="0" marL="67945" marR="0" rtl="0" algn="l">
                        <a:lnSpc>
                          <a:spcPct val="111000"/>
                        </a:lnSpc>
                        <a:spcBef>
                          <a:spcPts val="0"/>
                        </a:spcBef>
                        <a:spcAft>
                          <a:spcPts val="0"/>
                        </a:spcAft>
                        <a:buNone/>
                      </a:pPr>
                      <a:r>
                        <a:rPr b="1" i="1" lang="en-US" sz="1800" u="none" cap="none" strike="noStrike"/>
                        <a:t>Aspek Kesesuaian dengan Tema</a:t>
                      </a:r>
                      <a:endParaRPr b="1" i="1" sz="1800" u="none" cap="none" strike="noStrike"/>
                    </a:p>
                    <a:p>
                      <a:pPr indent="0" lvl="0" marL="67945" marR="0" rtl="0" algn="l">
                        <a:lnSpc>
                          <a:spcPct val="103000"/>
                        </a:lnSpc>
                        <a:spcBef>
                          <a:spcPts val="205"/>
                        </a:spcBef>
                        <a:spcAft>
                          <a:spcPts val="0"/>
                        </a:spcAft>
                        <a:buNone/>
                      </a:pPr>
                      <a:r>
                        <a:rPr lang="en-US" sz="1800" u="none" cap="none" strike="noStrike"/>
                        <a:t>Kesesuaian submisi dengan Tema KBMK 2024.</a:t>
                      </a:r>
                      <a:endParaRPr sz="1800" u="none" cap="none" strike="noStrike">
                        <a:latin typeface="Calibri"/>
                        <a:ea typeface="Calibri"/>
                        <a:cs typeface="Calibri"/>
                        <a:sym typeface="Calibri"/>
                      </a:endParaRPr>
                    </a:p>
                  </a:txBody>
                  <a:tcPr marT="0" marB="0" marR="69300" marL="69300"/>
                </a:tc>
                <a:tc>
                  <a:txBody>
                    <a:bodyPr/>
                    <a:lstStyle/>
                    <a:p>
                      <a:pPr indent="0" lvl="0" marL="3175" marR="0" rtl="0" algn="ctr">
                        <a:lnSpc>
                          <a:spcPct val="121000"/>
                        </a:lnSpc>
                        <a:spcBef>
                          <a:spcPts val="0"/>
                        </a:spcBef>
                        <a:spcAft>
                          <a:spcPts val="0"/>
                        </a:spcAft>
                        <a:buNone/>
                      </a:pPr>
                      <a:r>
                        <a:rPr lang="en-US" sz="1800" u="none" cap="none" strike="noStrike"/>
                        <a:t>5</a:t>
                      </a:r>
                      <a:endParaRPr sz="1800" u="none" cap="none" strike="noStrike">
                        <a:latin typeface="Calibri"/>
                        <a:ea typeface="Calibri"/>
                        <a:cs typeface="Calibri"/>
                        <a:sym typeface="Calibri"/>
                      </a:endParaRPr>
                    </a:p>
                  </a:txBody>
                  <a:tcPr marT="0" marB="0" marR="69300" marL="69300"/>
                </a:tc>
              </a:tr>
              <a:tr h="216750">
                <a:tc>
                  <a:txBody>
                    <a:bodyPr/>
                    <a:lstStyle/>
                    <a:p>
                      <a:pPr indent="0" lvl="0" marL="67945" marR="0" rtl="0" algn="l">
                        <a:lnSpc>
                          <a:spcPct val="113000"/>
                        </a:lnSpc>
                        <a:spcBef>
                          <a:spcPts val="0"/>
                        </a:spcBef>
                        <a:spcAft>
                          <a:spcPts val="0"/>
                        </a:spcAft>
                        <a:buNone/>
                      </a:pPr>
                      <a:r>
                        <a:rPr lang="en-US" sz="1800" u="none" cap="none" strike="noStrike"/>
                        <a:t>TOTAL</a:t>
                      </a:r>
                      <a:endParaRPr sz="1800" u="none" cap="none" strike="noStrike">
                        <a:latin typeface="Calibri"/>
                        <a:ea typeface="Calibri"/>
                        <a:cs typeface="Calibri"/>
                        <a:sym typeface="Calibri"/>
                      </a:endParaRPr>
                    </a:p>
                  </a:txBody>
                  <a:tcPr marT="0" marB="0" marR="69300" marL="69300"/>
                </a:tc>
                <a:tc>
                  <a:txBody>
                    <a:bodyPr/>
                    <a:lstStyle/>
                    <a:p>
                      <a:pPr indent="0" lvl="0" marL="501650" marR="494665" rtl="0" algn="ctr">
                        <a:lnSpc>
                          <a:spcPct val="113000"/>
                        </a:lnSpc>
                        <a:spcBef>
                          <a:spcPts val="0"/>
                        </a:spcBef>
                        <a:spcAft>
                          <a:spcPts val="0"/>
                        </a:spcAft>
                        <a:buNone/>
                      </a:pPr>
                      <a:r>
                        <a:rPr lang="en-US" sz="1800" u="none" cap="none" strike="noStrike"/>
                        <a:t>100</a:t>
                      </a:r>
                      <a:endParaRPr sz="1800" u="none" cap="none" strike="noStrike">
                        <a:latin typeface="Calibri"/>
                        <a:ea typeface="Calibri"/>
                        <a:cs typeface="Calibri"/>
                        <a:sym typeface="Calibri"/>
                      </a:endParaRPr>
                    </a:p>
                  </a:txBody>
                  <a:tcPr marT="0" marB="0" marR="69300" marL="69300"/>
                </a:tc>
              </a:tr>
            </a:tbl>
          </a:graphicData>
        </a:graphic>
      </p:graphicFrame>
      <p:sp>
        <p:nvSpPr>
          <p:cNvPr id="199" name="Google Shape;199;p10"/>
          <p:cNvSpPr txBox="1"/>
          <p:nvPr/>
        </p:nvSpPr>
        <p:spPr>
          <a:xfrm>
            <a:off x="241617" y="2001914"/>
            <a:ext cx="2916253" cy="224676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833C0B"/>
                </a:solidFill>
                <a:latin typeface="Calibri"/>
                <a:ea typeface="Calibri"/>
                <a:cs typeface="Calibri"/>
                <a:sym typeface="Calibri"/>
              </a:rPr>
              <a:t>Kriteria Penilaian Babak Penyisihan: Video presentasi dan makalah </a:t>
            </a:r>
            <a:br>
              <a:rPr b="1" i="1" lang="en-US" sz="3200">
                <a:solidFill>
                  <a:srgbClr val="833C0B"/>
                </a:solidFill>
                <a:latin typeface="Calibri"/>
                <a:ea typeface="Calibri"/>
                <a:cs typeface="Calibri"/>
                <a:sym typeface="Calibri"/>
              </a:rPr>
            </a:br>
            <a:endParaRPr sz="2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1"/>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205" name="Google Shape;205;p11"/>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206" name="Google Shape;206;p11"/>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07" name="Google Shape;207;p11"/>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208" name="Google Shape;208;p11"/>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209" name="Google Shape;209;p11"/>
          <p:cNvSpPr txBox="1"/>
          <p:nvPr>
            <p:ph type="title"/>
          </p:nvPr>
        </p:nvSpPr>
        <p:spPr>
          <a:xfrm>
            <a:off x="691115" y="1412499"/>
            <a:ext cx="10462437" cy="606265"/>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1E4E79"/>
              </a:buClr>
              <a:buSzPct val="100000"/>
              <a:buFont typeface="Calibri"/>
              <a:buNone/>
            </a:pPr>
            <a:r>
              <a:rPr b="1" lang="en-US" sz="4000">
                <a:solidFill>
                  <a:srgbClr val="1E4E79"/>
                </a:solidFill>
              </a:rPr>
              <a:t>Babak Semi-Final</a:t>
            </a:r>
            <a:br>
              <a:rPr lang="en-US" sz="3600"/>
            </a:br>
            <a:endParaRPr b="1" sz="3600">
              <a:solidFill>
                <a:srgbClr val="2B3A50"/>
              </a:solidFill>
              <a:latin typeface="Arial"/>
              <a:ea typeface="Arial"/>
              <a:cs typeface="Arial"/>
              <a:sym typeface="Arial"/>
            </a:endParaRPr>
          </a:p>
        </p:txBody>
      </p:sp>
      <p:sp>
        <p:nvSpPr>
          <p:cNvPr id="210" name="Google Shape;210;p11"/>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
        <p:nvSpPr>
          <p:cNvPr id="211" name="Google Shape;211;p11"/>
          <p:cNvSpPr txBox="1"/>
          <p:nvPr/>
        </p:nvSpPr>
        <p:spPr>
          <a:xfrm>
            <a:off x="2078498" y="1836780"/>
            <a:ext cx="9182691" cy="524592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2800">
                <a:solidFill>
                  <a:srgbClr val="833C0B"/>
                </a:solidFill>
                <a:latin typeface="Calibri"/>
                <a:ea typeface="Calibri"/>
                <a:cs typeface="Calibri"/>
                <a:sym typeface="Calibri"/>
              </a:rPr>
              <a:t>Submisi</a:t>
            </a:r>
            <a:endParaRPr b="1" sz="2800">
              <a:solidFill>
                <a:srgbClr val="833C0B"/>
              </a:solidFill>
              <a:latin typeface="Calibri"/>
              <a:ea typeface="Calibri"/>
              <a:cs typeface="Calibri"/>
              <a:sym typeface="Calibri"/>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Submisi terdiri dari </a:t>
            </a:r>
            <a:r>
              <a:rPr b="1" i="1" lang="en-US" sz="2400">
                <a:solidFill>
                  <a:schemeClr val="dk1"/>
                </a:solidFill>
                <a:latin typeface="Calibri"/>
                <a:ea typeface="Calibri"/>
                <a:cs typeface="Calibri"/>
                <a:sym typeface="Calibri"/>
              </a:rPr>
              <a:t>makalah dan bahan presentasi (ppt). </a:t>
            </a:r>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Tugas untuk elemen konten akan diberikan pada waktunya kepada semifinalis sesuai skedul kompetisi. </a:t>
            </a:r>
            <a:endParaRPr/>
          </a:p>
          <a:p>
            <a:pPr indent="-190500" lvl="0" marL="342900" marR="0" rtl="0" algn="just">
              <a:lnSpc>
                <a:spcPct val="107000"/>
              </a:lnSpc>
              <a:spcBef>
                <a:spcPts val="600"/>
              </a:spcBef>
              <a:spcAft>
                <a:spcPts val="0"/>
              </a:spcAft>
              <a:buClr>
                <a:srgbClr val="833C0B"/>
              </a:buClr>
              <a:buSzPts val="2400"/>
              <a:buFont typeface="Noto Sans Symbols"/>
              <a:buNone/>
            </a:pPr>
            <a:r>
              <a:t/>
            </a:r>
            <a:endParaRPr b="1" sz="2400">
              <a:solidFill>
                <a:srgbClr val="833C0B"/>
              </a:solidFill>
              <a:latin typeface="Calibri"/>
              <a:ea typeface="Calibri"/>
              <a:cs typeface="Calibri"/>
              <a:sym typeface="Calibri"/>
            </a:endParaRPr>
          </a:p>
          <a:p>
            <a:pPr indent="0" lvl="0" marL="0" marR="0" rtl="0" algn="just">
              <a:lnSpc>
                <a:spcPct val="107000"/>
              </a:lnSpc>
              <a:spcBef>
                <a:spcPts val="600"/>
              </a:spcBef>
              <a:spcAft>
                <a:spcPts val="0"/>
              </a:spcAft>
              <a:buNone/>
            </a:pPr>
            <a:r>
              <a:rPr b="1" lang="en-US" sz="2800">
                <a:solidFill>
                  <a:srgbClr val="833C0B"/>
                </a:solidFill>
                <a:latin typeface="Calibri"/>
                <a:ea typeface="Calibri"/>
                <a:cs typeface="Calibri"/>
                <a:sym typeface="Calibri"/>
              </a:rPr>
              <a:t>Kriteria Penilaian </a:t>
            </a:r>
            <a:r>
              <a:rPr b="1" i="1" lang="en-US" sz="2800">
                <a:solidFill>
                  <a:srgbClr val="833C0B"/>
                </a:solidFill>
                <a:latin typeface="Calibri"/>
                <a:ea typeface="Calibri"/>
                <a:cs typeface="Calibri"/>
                <a:sym typeface="Calibri"/>
              </a:rPr>
              <a:t>Babak</a:t>
            </a:r>
            <a:r>
              <a:rPr b="1" lang="en-US" sz="2800">
                <a:solidFill>
                  <a:srgbClr val="833C0B"/>
                </a:solidFill>
                <a:latin typeface="Calibri"/>
                <a:ea typeface="Calibri"/>
                <a:cs typeface="Calibri"/>
                <a:sym typeface="Calibri"/>
              </a:rPr>
              <a:t> </a:t>
            </a:r>
            <a:r>
              <a:rPr b="1" i="1" lang="en-US" sz="2800">
                <a:solidFill>
                  <a:srgbClr val="833C0B"/>
                </a:solidFill>
                <a:latin typeface="Calibri"/>
                <a:ea typeface="Calibri"/>
                <a:cs typeface="Calibri"/>
                <a:sym typeface="Calibri"/>
              </a:rPr>
              <a:t>Semi-Final</a:t>
            </a:r>
            <a:r>
              <a:rPr b="1" lang="en-US" sz="2800">
                <a:solidFill>
                  <a:srgbClr val="833C0B"/>
                </a:solidFill>
                <a:latin typeface="Calibri"/>
                <a:ea typeface="Calibri"/>
                <a:cs typeface="Calibri"/>
                <a:sym typeface="Calibri"/>
              </a:rPr>
              <a:t>: </a:t>
            </a:r>
            <a:r>
              <a:rPr b="1" i="1" lang="en-US" sz="2800">
                <a:solidFill>
                  <a:srgbClr val="833C0B"/>
                </a:solidFill>
                <a:latin typeface="Calibri"/>
                <a:ea typeface="Calibri"/>
                <a:cs typeface="Calibri"/>
                <a:sym typeface="Calibri"/>
              </a:rPr>
              <a:t>Makalah dan Presentasi</a:t>
            </a:r>
            <a:endParaRPr sz="2800">
              <a:solidFill>
                <a:schemeClr val="dk1"/>
              </a:solidFill>
              <a:latin typeface="Calibri"/>
              <a:ea typeface="Calibri"/>
              <a:cs typeface="Calibri"/>
              <a:sym typeface="Calibri"/>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Penilaian Babak Semi Final terdiri dari 2 elemen yaitu:</a:t>
            </a:r>
            <a:endParaRPr/>
          </a:p>
          <a:p>
            <a:pPr indent="0" lvl="1" marL="457200" marR="0" rtl="0" algn="ctr">
              <a:lnSpc>
                <a:spcPct val="107000"/>
              </a:lnSpc>
              <a:spcBef>
                <a:spcPts val="600"/>
              </a:spcBef>
              <a:spcAft>
                <a:spcPts val="0"/>
              </a:spcAft>
              <a:buNone/>
            </a:pPr>
            <a:r>
              <a:rPr b="1" i="0" lang="en-US" sz="2400" u="none" cap="none" strike="noStrike">
                <a:solidFill>
                  <a:schemeClr val="dk1"/>
                </a:solidFill>
                <a:latin typeface="Calibri"/>
                <a:ea typeface="Calibri"/>
                <a:cs typeface="Calibri"/>
                <a:sym typeface="Calibri"/>
              </a:rPr>
              <a:t>Elemen Konten </a:t>
            </a:r>
            <a:r>
              <a:rPr b="0" i="0" lang="en-US" sz="2400" u="none" cap="none" strike="noStrike">
                <a:solidFill>
                  <a:schemeClr val="dk1"/>
                </a:solidFill>
                <a:latin typeface="Calibri"/>
                <a:ea typeface="Calibri"/>
                <a:cs typeface="Calibri"/>
                <a:sym typeface="Calibri"/>
              </a:rPr>
              <a:t>(sama dengan babak penyisihan): </a:t>
            </a:r>
            <a:r>
              <a:rPr b="1" i="0" lang="en-US" sz="2400" u="none" cap="none" strike="noStrike">
                <a:solidFill>
                  <a:schemeClr val="dk1"/>
                </a:solidFill>
                <a:latin typeface="Calibri"/>
                <a:ea typeface="Calibri"/>
                <a:cs typeface="Calibri"/>
                <a:sym typeface="Calibri"/>
              </a:rPr>
              <a:t>Bobot 70% </a:t>
            </a:r>
            <a:endParaRPr b="1" i="0" sz="2400" u="none" cap="none" strike="noStrike">
              <a:solidFill>
                <a:schemeClr val="dk1"/>
              </a:solidFill>
              <a:latin typeface="Calibri"/>
              <a:ea typeface="Calibri"/>
              <a:cs typeface="Calibri"/>
              <a:sym typeface="Calibri"/>
            </a:endParaRPr>
          </a:p>
          <a:p>
            <a:pPr indent="0" lvl="1" marL="457200" marR="0" rtl="0" algn="ctr">
              <a:lnSpc>
                <a:spcPct val="107000"/>
              </a:lnSpc>
              <a:spcBef>
                <a:spcPts val="600"/>
              </a:spcBef>
              <a:spcAft>
                <a:spcPts val="0"/>
              </a:spcAft>
              <a:buNone/>
            </a:pPr>
            <a:r>
              <a:rPr b="1" i="0" lang="en-US" sz="2400" u="none" cap="none" strike="noStrike">
                <a:solidFill>
                  <a:schemeClr val="dk1"/>
                </a:solidFill>
                <a:latin typeface="Calibri"/>
                <a:ea typeface="Calibri"/>
                <a:cs typeface="Calibri"/>
                <a:sym typeface="Calibri"/>
              </a:rPr>
              <a:t>Elemen Presentasi</a:t>
            </a:r>
            <a:r>
              <a:rPr b="0" i="0" lang="en-US" sz="2400" u="none" cap="none" strike="noStrike">
                <a:solidFill>
                  <a:schemeClr val="dk1"/>
                </a:solidFill>
                <a:latin typeface="Calibri"/>
                <a:ea typeface="Calibri"/>
                <a:cs typeface="Calibri"/>
                <a:sym typeface="Calibri"/>
              </a:rPr>
              <a:t>: </a:t>
            </a:r>
            <a:r>
              <a:rPr b="1" i="0" lang="en-US" sz="2400" u="none" cap="none" strike="noStrike">
                <a:solidFill>
                  <a:schemeClr val="dk1"/>
                </a:solidFill>
                <a:latin typeface="Calibri"/>
                <a:ea typeface="Calibri"/>
                <a:cs typeface="Calibri"/>
                <a:sym typeface="Calibri"/>
              </a:rPr>
              <a:t>Bobot 30%</a:t>
            </a:r>
            <a:endParaRPr/>
          </a:p>
          <a:p>
            <a:pPr indent="-190500" lvl="1" marL="800100" marR="0" rtl="0" algn="just">
              <a:lnSpc>
                <a:spcPct val="107000"/>
              </a:lnSpc>
              <a:spcBef>
                <a:spcPts val="600"/>
              </a:spcBef>
              <a:spcAft>
                <a:spcPts val="0"/>
              </a:spcAft>
              <a:buClr>
                <a:srgbClr val="833C0B"/>
              </a:buClr>
              <a:buSzPts val="2400"/>
              <a:buFont typeface="Noto Sans Symbols"/>
              <a:buNone/>
            </a:pPr>
            <a:r>
              <a:t/>
            </a:r>
            <a:endParaRPr b="0" i="0" sz="2400" u="none" cap="none" strike="noStrike">
              <a:solidFill>
                <a:schemeClr val="dk1"/>
              </a:solidFill>
              <a:latin typeface="Calibri"/>
              <a:ea typeface="Calibri"/>
              <a:cs typeface="Calibri"/>
              <a:sym typeface="Calibri"/>
            </a:endParaRPr>
          </a:p>
          <a:p>
            <a:pPr indent="-190500" lvl="1" marL="800100" marR="0" rtl="0" algn="just">
              <a:lnSpc>
                <a:spcPct val="107000"/>
              </a:lnSpc>
              <a:spcBef>
                <a:spcPts val="600"/>
              </a:spcBef>
              <a:spcAft>
                <a:spcPts val="0"/>
              </a:spcAft>
              <a:buClr>
                <a:srgbClr val="833C0B"/>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12"/>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217" name="Google Shape;217;p12"/>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218" name="Google Shape;218;p12"/>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19" name="Google Shape;219;p12"/>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220" name="Google Shape;220;p12"/>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221" name="Google Shape;221;p12"/>
          <p:cNvSpPr txBox="1"/>
          <p:nvPr>
            <p:ph type="title"/>
          </p:nvPr>
        </p:nvSpPr>
        <p:spPr>
          <a:xfrm>
            <a:off x="661980" y="1376143"/>
            <a:ext cx="11287898" cy="678031"/>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833C0B"/>
              </a:buClr>
              <a:buSzPct val="100000"/>
              <a:buFont typeface="Calibri"/>
              <a:buNone/>
            </a:pPr>
            <a:r>
              <a:rPr b="1" lang="en-US" sz="3600">
                <a:solidFill>
                  <a:srgbClr val="833C0B"/>
                </a:solidFill>
              </a:rPr>
              <a:t>Kriteria Penilaian </a:t>
            </a:r>
            <a:r>
              <a:rPr b="1" i="1" lang="en-US" sz="3600">
                <a:solidFill>
                  <a:srgbClr val="833C0B"/>
                </a:solidFill>
              </a:rPr>
              <a:t>Babak</a:t>
            </a:r>
            <a:r>
              <a:rPr b="1" lang="en-US" sz="3600">
                <a:solidFill>
                  <a:srgbClr val="833C0B"/>
                </a:solidFill>
              </a:rPr>
              <a:t> </a:t>
            </a:r>
            <a:r>
              <a:rPr b="1" i="1" lang="en-US" sz="3600">
                <a:solidFill>
                  <a:srgbClr val="833C0B"/>
                </a:solidFill>
              </a:rPr>
              <a:t>Semi-Final</a:t>
            </a:r>
            <a:r>
              <a:rPr b="1" lang="en-US" sz="3600">
                <a:solidFill>
                  <a:srgbClr val="833C0B"/>
                </a:solidFill>
              </a:rPr>
              <a:t>: </a:t>
            </a:r>
            <a:r>
              <a:rPr b="1" i="1" lang="en-US" sz="3600">
                <a:solidFill>
                  <a:srgbClr val="833C0B"/>
                </a:solidFill>
              </a:rPr>
              <a:t>Makalah dan Presentasi</a:t>
            </a:r>
            <a:br>
              <a:rPr b="1" i="1" lang="en-US" sz="3600">
                <a:solidFill>
                  <a:srgbClr val="833C0B"/>
                </a:solidFill>
              </a:rPr>
            </a:br>
            <a:endParaRPr b="1" sz="3600">
              <a:solidFill>
                <a:srgbClr val="2B3A50"/>
              </a:solidFill>
              <a:latin typeface="Arial"/>
              <a:ea typeface="Arial"/>
              <a:cs typeface="Arial"/>
              <a:sym typeface="Arial"/>
            </a:endParaRPr>
          </a:p>
        </p:txBody>
      </p:sp>
      <p:sp>
        <p:nvSpPr>
          <p:cNvPr id="222" name="Google Shape;222;p12"/>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graphicFrame>
        <p:nvGraphicFramePr>
          <p:cNvPr id="223" name="Google Shape;223;p12"/>
          <p:cNvGraphicFramePr/>
          <p:nvPr/>
        </p:nvGraphicFramePr>
        <p:xfrm>
          <a:off x="2820596" y="2018764"/>
          <a:ext cx="3000000" cy="3000000"/>
        </p:xfrm>
        <a:graphic>
          <a:graphicData uri="http://schemas.openxmlformats.org/drawingml/2006/table">
            <a:tbl>
              <a:tblPr bandRow="1">
                <a:noFill/>
                <a:tableStyleId>{C2BB1F83-03C0-48F0-9011-DC63B47370DF}</a:tableStyleId>
              </a:tblPr>
              <a:tblGrid>
                <a:gridCol w="7103625"/>
                <a:gridCol w="2025650"/>
              </a:tblGrid>
              <a:tr h="646350">
                <a:tc>
                  <a:txBody>
                    <a:bodyPr/>
                    <a:lstStyle/>
                    <a:p>
                      <a:pPr indent="0" lvl="0" marL="0" marR="0" rtl="0" algn="ctr">
                        <a:lnSpc>
                          <a:spcPct val="100000"/>
                        </a:lnSpc>
                        <a:spcBef>
                          <a:spcPts val="0"/>
                        </a:spcBef>
                        <a:spcAft>
                          <a:spcPts val="0"/>
                        </a:spcAft>
                        <a:buNone/>
                      </a:pPr>
                      <a:r>
                        <a:rPr b="1" lang="en-US" sz="2400" u="none" cap="none" strike="noStrike">
                          <a:solidFill>
                            <a:schemeClr val="dk1"/>
                          </a:solidFill>
                        </a:rPr>
                        <a:t>Kriteria Penilaian</a:t>
                      </a:r>
                      <a:endParaRPr b="1" sz="20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b="1" lang="en-US" sz="2400" u="none" cap="none" strike="noStrike">
                          <a:solidFill>
                            <a:schemeClr val="dk1"/>
                          </a:solidFill>
                        </a:rPr>
                        <a:t>Nilai Maksimum</a:t>
                      </a:r>
                      <a:endParaRPr b="1" sz="2000" u="none" cap="none" strike="noStrike">
                        <a:solidFill>
                          <a:schemeClr val="dk1"/>
                        </a:solidFill>
                        <a:latin typeface="Calibri"/>
                        <a:ea typeface="Calibri"/>
                        <a:cs typeface="Calibri"/>
                        <a:sym typeface="Calibri"/>
                      </a:endParaRPr>
                    </a:p>
                  </a:txBody>
                  <a:tcPr marT="0" marB="0" marR="68575" marL="68575"/>
                </a:tc>
              </a:tr>
              <a:tr h="1032575">
                <a:tc>
                  <a:txBody>
                    <a:bodyPr/>
                    <a:lstStyle/>
                    <a:p>
                      <a:pPr indent="0" lvl="0" marL="0" marR="0" rtl="0" algn="l">
                        <a:lnSpc>
                          <a:spcPct val="100000"/>
                        </a:lnSpc>
                        <a:spcBef>
                          <a:spcPts val="0"/>
                        </a:spcBef>
                        <a:spcAft>
                          <a:spcPts val="0"/>
                        </a:spcAft>
                        <a:buNone/>
                      </a:pPr>
                      <a:r>
                        <a:rPr b="1" lang="en-US" sz="2000" u="none" cap="none" strike="noStrike">
                          <a:solidFill>
                            <a:schemeClr val="dk1"/>
                          </a:solidFill>
                        </a:rPr>
                        <a:t>Organisasi dan konten materi presentasi </a:t>
                      </a:r>
                      <a:endParaRPr b="1" sz="2000" u="none" cap="none" strike="noStrike">
                        <a:solidFill>
                          <a:schemeClr val="dk1"/>
                        </a:solidFill>
                      </a:endParaRPr>
                    </a:p>
                    <a:p>
                      <a:pPr indent="-342900" lvl="0" marL="342900" marR="0" rtl="0" algn="l">
                        <a:lnSpc>
                          <a:spcPct val="100000"/>
                        </a:lnSpc>
                        <a:spcBef>
                          <a:spcPts val="600"/>
                        </a:spcBef>
                        <a:spcAft>
                          <a:spcPts val="0"/>
                        </a:spcAft>
                        <a:buClr>
                          <a:schemeClr val="dk1"/>
                        </a:buClr>
                        <a:buSzPts val="2000"/>
                        <a:buFont typeface="Arial"/>
                        <a:buChar char="•"/>
                      </a:pPr>
                      <a:r>
                        <a:rPr lang="en-US" sz="2000" u="none" cap="none" strike="noStrike">
                          <a:solidFill>
                            <a:schemeClr val="dk1"/>
                          </a:solidFill>
                        </a:rPr>
                        <a:t>Kemampuan berkomunikasi </a:t>
                      </a:r>
                      <a:endParaRPr sz="2000" u="none" cap="none" strike="noStrike">
                        <a:solidFill>
                          <a:schemeClr val="dk1"/>
                        </a:solidFill>
                      </a:endParaRPr>
                    </a:p>
                    <a:p>
                      <a:pPr indent="-342900" lvl="0" marL="342900" marR="0" rtl="0" algn="l">
                        <a:lnSpc>
                          <a:spcPct val="100000"/>
                        </a:lnSpc>
                        <a:spcBef>
                          <a:spcPts val="600"/>
                        </a:spcBef>
                        <a:spcAft>
                          <a:spcPts val="0"/>
                        </a:spcAft>
                        <a:buClr>
                          <a:schemeClr val="dk1"/>
                        </a:buClr>
                        <a:buSzPts val="2000"/>
                        <a:buFont typeface="Arial"/>
                        <a:buChar char="•"/>
                      </a:pPr>
                      <a:r>
                        <a:rPr lang="en-US" sz="2000" u="none" cap="none" strike="noStrike">
                          <a:solidFill>
                            <a:schemeClr val="dk1"/>
                          </a:solidFill>
                        </a:rPr>
                        <a:t>Kejelasan dan teknik presentasi</a:t>
                      </a:r>
                      <a:endParaRPr sz="20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t/>
                      </a:r>
                      <a:endParaRPr sz="2000" u="none" cap="none" strike="noStrike">
                        <a:solidFill>
                          <a:schemeClr val="dk1"/>
                        </a:solidFill>
                      </a:endParaRPr>
                    </a:p>
                    <a:p>
                      <a:pPr indent="0" lvl="0" marL="0" marR="0" rtl="0" algn="ctr">
                        <a:lnSpc>
                          <a:spcPct val="100000"/>
                        </a:lnSpc>
                        <a:spcBef>
                          <a:spcPts val="600"/>
                        </a:spcBef>
                        <a:spcAft>
                          <a:spcPts val="0"/>
                        </a:spcAft>
                        <a:buNone/>
                      </a:pPr>
                      <a:r>
                        <a:rPr lang="en-US" sz="2000" u="none" cap="none" strike="noStrike">
                          <a:solidFill>
                            <a:schemeClr val="dk1"/>
                          </a:solidFill>
                        </a:rPr>
                        <a:t>50</a:t>
                      </a:r>
                      <a:endParaRPr sz="2000" u="none" cap="none" strike="noStrike">
                        <a:solidFill>
                          <a:schemeClr val="dk1"/>
                        </a:solidFill>
                        <a:latin typeface="Calibri"/>
                        <a:ea typeface="Calibri"/>
                        <a:cs typeface="Calibri"/>
                        <a:sym typeface="Calibri"/>
                      </a:endParaRPr>
                    </a:p>
                  </a:txBody>
                  <a:tcPr marT="0" marB="0" marR="68575" marL="68575"/>
                </a:tc>
              </a:tr>
              <a:tr h="1211900">
                <a:tc>
                  <a:txBody>
                    <a:bodyPr/>
                    <a:lstStyle/>
                    <a:p>
                      <a:pPr indent="0" lvl="0" marL="0" marR="0" rtl="0" algn="l">
                        <a:lnSpc>
                          <a:spcPct val="100000"/>
                        </a:lnSpc>
                        <a:spcBef>
                          <a:spcPts val="0"/>
                        </a:spcBef>
                        <a:spcAft>
                          <a:spcPts val="0"/>
                        </a:spcAft>
                        <a:buNone/>
                      </a:pPr>
                      <a:r>
                        <a:rPr b="1" lang="en-US" sz="2000" u="none" cap="none" strike="noStrike">
                          <a:solidFill>
                            <a:schemeClr val="dk1"/>
                          </a:solidFill>
                        </a:rPr>
                        <a:t>Organisasi dari waktu presentasi </a:t>
                      </a:r>
                      <a:endParaRPr b="1" sz="2000" u="none" cap="none" strike="noStrike">
                        <a:solidFill>
                          <a:schemeClr val="dk1"/>
                        </a:solidFill>
                      </a:endParaRPr>
                    </a:p>
                    <a:p>
                      <a:pPr indent="-342900" lvl="0" marL="342900" marR="0" rtl="0" algn="l">
                        <a:lnSpc>
                          <a:spcPct val="100000"/>
                        </a:lnSpc>
                        <a:spcBef>
                          <a:spcPts val="600"/>
                        </a:spcBef>
                        <a:spcAft>
                          <a:spcPts val="0"/>
                        </a:spcAft>
                        <a:buClr>
                          <a:schemeClr val="dk1"/>
                        </a:buClr>
                        <a:buSzPts val="2000"/>
                        <a:buFont typeface="Arial"/>
                        <a:buChar char="●"/>
                      </a:pPr>
                      <a:r>
                        <a:rPr lang="en-US" sz="2000" u="none" cap="none" strike="noStrike">
                          <a:solidFill>
                            <a:schemeClr val="dk1"/>
                          </a:solidFill>
                        </a:rPr>
                        <a:t>Manajemen waktu</a:t>
                      </a:r>
                      <a:endParaRPr sz="2000" u="none" cap="none" strike="noStrike">
                        <a:solidFill>
                          <a:schemeClr val="dk1"/>
                        </a:solidFill>
                      </a:endParaRPr>
                    </a:p>
                    <a:p>
                      <a:pPr indent="-342900" lvl="0" marL="342900" marR="0" rtl="0" algn="l">
                        <a:lnSpc>
                          <a:spcPct val="100000"/>
                        </a:lnSpc>
                        <a:spcBef>
                          <a:spcPts val="600"/>
                        </a:spcBef>
                        <a:spcAft>
                          <a:spcPts val="0"/>
                        </a:spcAft>
                        <a:buClr>
                          <a:schemeClr val="dk1"/>
                        </a:buClr>
                        <a:buSzPts val="2000"/>
                        <a:buFont typeface="Arial"/>
                        <a:buChar char="●"/>
                      </a:pPr>
                      <a:r>
                        <a:rPr lang="en-US" sz="2000" u="none" cap="none" strike="noStrike">
                          <a:solidFill>
                            <a:schemeClr val="dk1"/>
                          </a:solidFill>
                        </a:rPr>
                        <a:t>Kelancaran presentasi dan kerja sama di antara anggota tim saat presentasi</a:t>
                      </a:r>
                      <a:endParaRPr sz="2000" u="none" cap="none" strike="noStrike">
                        <a:solidFill>
                          <a:schemeClr val="dk1"/>
                        </a:solidFill>
                        <a:latin typeface="Noto Sans Symbols"/>
                        <a:ea typeface="Noto Sans Symbols"/>
                        <a:cs typeface="Noto Sans Symbols"/>
                        <a:sym typeface="Noto Sans Symbols"/>
                      </a:endParaRPr>
                    </a:p>
                  </a:txBody>
                  <a:tcPr marT="0" marB="0" marR="68575" marL="68575"/>
                </a:tc>
                <a:tc>
                  <a:txBody>
                    <a:bodyPr/>
                    <a:lstStyle/>
                    <a:p>
                      <a:pPr indent="0" lvl="0" marL="0" marR="0" rtl="0" algn="ctr">
                        <a:lnSpc>
                          <a:spcPct val="100000"/>
                        </a:lnSpc>
                        <a:spcBef>
                          <a:spcPts val="0"/>
                        </a:spcBef>
                        <a:spcAft>
                          <a:spcPts val="0"/>
                        </a:spcAft>
                        <a:buNone/>
                      </a:pPr>
                      <a:r>
                        <a:t/>
                      </a:r>
                      <a:endParaRPr sz="2000" u="none" cap="none" strike="noStrike">
                        <a:solidFill>
                          <a:schemeClr val="dk1"/>
                        </a:solidFill>
                      </a:endParaRPr>
                    </a:p>
                    <a:p>
                      <a:pPr indent="0" lvl="0" marL="0" marR="0" rtl="0" algn="ctr">
                        <a:lnSpc>
                          <a:spcPct val="100000"/>
                        </a:lnSpc>
                        <a:spcBef>
                          <a:spcPts val="600"/>
                        </a:spcBef>
                        <a:spcAft>
                          <a:spcPts val="0"/>
                        </a:spcAft>
                        <a:buNone/>
                      </a:pPr>
                      <a:r>
                        <a:rPr lang="en-US" sz="2000" u="none" cap="none" strike="noStrike">
                          <a:solidFill>
                            <a:schemeClr val="dk1"/>
                          </a:solidFill>
                        </a:rPr>
                        <a:t>50</a:t>
                      </a:r>
                      <a:endParaRPr sz="2000" u="none" cap="none" strike="noStrike">
                        <a:solidFill>
                          <a:schemeClr val="dk1"/>
                        </a:solidFill>
                        <a:latin typeface="Calibri"/>
                        <a:ea typeface="Calibri"/>
                        <a:cs typeface="Calibri"/>
                        <a:sym typeface="Calibri"/>
                      </a:endParaRPr>
                    </a:p>
                  </a:txBody>
                  <a:tcPr marT="0" marB="0" marR="68575" marL="68575"/>
                </a:tc>
              </a:tr>
              <a:tr h="605950">
                <a:tc>
                  <a:txBody>
                    <a:bodyPr/>
                    <a:lstStyle/>
                    <a:p>
                      <a:pPr indent="0" lvl="0" marL="0" marR="0" rtl="0" algn="l">
                        <a:lnSpc>
                          <a:spcPct val="100000"/>
                        </a:lnSpc>
                        <a:spcBef>
                          <a:spcPts val="0"/>
                        </a:spcBef>
                        <a:spcAft>
                          <a:spcPts val="0"/>
                        </a:spcAft>
                        <a:buClr>
                          <a:schemeClr val="dk1"/>
                        </a:buClr>
                        <a:buSzPts val="2000"/>
                        <a:buFont typeface="Calibri"/>
                        <a:buNone/>
                      </a:pPr>
                      <a:r>
                        <a:rPr b="1" lang="en-US" sz="2000" u="none" cap="none" strike="noStrike">
                          <a:solidFill>
                            <a:schemeClr val="dk1"/>
                          </a:solidFill>
                        </a:rPr>
                        <a:t>TOTAL</a:t>
                      </a:r>
                      <a:endParaRPr b="1" sz="18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t/>
                      </a:r>
                      <a:endParaRPr sz="20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rPr b="1" lang="en-US" sz="2000" u="none" cap="none" strike="noStrike">
                          <a:solidFill>
                            <a:schemeClr val="dk1"/>
                          </a:solidFill>
                        </a:rPr>
                        <a:t>100</a:t>
                      </a:r>
                      <a:endParaRPr sz="2000" u="none" cap="none" strike="noStrike">
                        <a:solidFill>
                          <a:schemeClr val="dk1"/>
                        </a:solidFill>
                      </a:endParaRPr>
                    </a:p>
                  </a:txBody>
                  <a:tcPr marT="0" marB="0" marR="68575" marL="68575"/>
                </a:tc>
              </a:tr>
              <a:tr h="278750">
                <a:tc>
                  <a:txBody>
                    <a:bodyPr/>
                    <a:lstStyle/>
                    <a:p>
                      <a:pPr indent="0" lvl="0" marL="0" marR="0" rtl="0" algn="l">
                        <a:lnSpc>
                          <a:spcPct val="100000"/>
                        </a:lnSpc>
                        <a:spcBef>
                          <a:spcPts val="0"/>
                        </a:spcBef>
                        <a:spcAft>
                          <a:spcPts val="0"/>
                        </a:spcAft>
                        <a:buNone/>
                      </a:pPr>
                      <a:r>
                        <a:t/>
                      </a:r>
                      <a:endParaRPr b="1" sz="18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None/>
                      </a:pPr>
                      <a:r>
                        <a:t/>
                      </a:r>
                      <a:endParaRPr b="1" sz="1800" u="none" cap="none" strike="noStrike">
                        <a:solidFill>
                          <a:schemeClr val="dk1"/>
                        </a:solidFill>
                        <a:latin typeface="Calibri"/>
                        <a:ea typeface="Calibri"/>
                        <a:cs typeface="Calibri"/>
                        <a:sym typeface="Calibri"/>
                      </a:endParaRPr>
                    </a:p>
                  </a:txBody>
                  <a:tcPr marT="0" marB="0" marR="68575" marL="68575"/>
                </a:tc>
              </a:tr>
            </a:tbl>
          </a:graphicData>
        </a:graphic>
      </p:graphicFrame>
      <p:sp>
        <p:nvSpPr>
          <p:cNvPr id="224" name="Google Shape;224;p12"/>
          <p:cNvSpPr txBox="1"/>
          <p:nvPr/>
        </p:nvSpPr>
        <p:spPr>
          <a:xfrm>
            <a:off x="242122" y="2163408"/>
            <a:ext cx="222875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Kriteria Penilaian </a:t>
            </a:r>
            <a:r>
              <a:rPr b="1" i="1" lang="en-US" sz="2400">
                <a:solidFill>
                  <a:schemeClr val="dk1"/>
                </a:solidFill>
                <a:latin typeface="Calibri"/>
                <a:ea typeface="Calibri"/>
                <a:cs typeface="Calibri"/>
                <a:sym typeface="Calibri"/>
              </a:rPr>
              <a:t>Babak</a:t>
            </a:r>
            <a:r>
              <a:rPr b="1" lang="en-US" sz="2400">
                <a:solidFill>
                  <a:schemeClr val="dk1"/>
                </a:solidFill>
                <a:latin typeface="Calibri"/>
                <a:ea typeface="Calibri"/>
                <a:cs typeface="Calibri"/>
                <a:sym typeface="Calibri"/>
              </a:rPr>
              <a:t> </a:t>
            </a:r>
            <a:r>
              <a:rPr b="1" i="1" lang="en-US" sz="2400">
                <a:solidFill>
                  <a:schemeClr val="dk1"/>
                </a:solidFill>
                <a:latin typeface="Calibri"/>
                <a:ea typeface="Calibri"/>
                <a:cs typeface="Calibri"/>
                <a:sym typeface="Calibri"/>
              </a:rPr>
              <a:t>Semi-Final</a:t>
            </a:r>
            <a:r>
              <a:rPr b="1" lang="en-US" sz="2400">
                <a:solidFill>
                  <a:schemeClr val="dk1"/>
                </a:solidFill>
                <a:latin typeface="Calibri"/>
                <a:ea typeface="Calibri"/>
                <a:cs typeface="Calibri"/>
                <a:sym typeface="Calibri"/>
              </a:rPr>
              <a:t>: </a:t>
            </a:r>
            <a:r>
              <a:rPr b="1" i="1" lang="en-US" sz="2400">
                <a:solidFill>
                  <a:schemeClr val="dk1"/>
                </a:solidFill>
                <a:latin typeface="Calibri"/>
                <a:ea typeface="Calibri"/>
                <a:cs typeface="Calibri"/>
                <a:sym typeface="Calibri"/>
              </a:rPr>
              <a:t>Presentasi</a:t>
            </a:r>
            <a:endParaRPr b="1" i="1" sz="2400">
              <a:solidFill>
                <a:schemeClr val="dk1"/>
              </a:solidFill>
              <a:latin typeface="Calibri"/>
              <a:ea typeface="Calibri"/>
              <a:cs typeface="Calibri"/>
              <a:sym typeface="Calibri"/>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3"/>
          <p:cNvPicPr preferRelativeResize="0"/>
          <p:nvPr/>
        </p:nvPicPr>
        <p:blipFill rotWithShape="1">
          <a:blip r:embed="rId3">
            <a:alphaModFix/>
          </a:blip>
          <a:srcRect b="0" l="0" r="0" t="0"/>
          <a:stretch/>
        </p:blipFill>
        <p:spPr>
          <a:xfrm>
            <a:off x="-231059" y="-72452"/>
            <a:ext cx="12445380" cy="7002904"/>
          </a:xfrm>
          <a:prstGeom prst="rect">
            <a:avLst/>
          </a:prstGeom>
          <a:noFill/>
          <a:ln>
            <a:noFill/>
          </a:ln>
        </p:spPr>
      </p:pic>
      <p:pic>
        <p:nvPicPr>
          <p:cNvPr descr="Logo&#10;&#10;Description automatically generated" id="230" name="Google Shape;230;p13"/>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231" name="Google Shape;231;p13"/>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32" name="Google Shape;232;p13"/>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233" name="Google Shape;233;p13"/>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234" name="Google Shape;234;p13"/>
          <p:cNvSpPr txBox="1"/>
          <p:nvPr>
            <p:ph type="title"/>
          </p:nvPr>
        </p:nvSpPr>
        <p:spPr>
          <a:xfrm>
            <a:off x="67674" y="1340733"/>
            <a:ext cx="10515600" cy="678031"/>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1E4E79"/>
              </a:buClr>
              <a:buSzPct val="100000"/>
              <a:buFont typeface="Calibri"/>
              <a:buNone/>
            </a:pPr>
            <a:r>
              <a:rPr b="1" lang="en-US" sz="3600">
                <a:solidFill>
                  <a:srgbClr val="1E4E79"/>
                </a:solidFill>
              </a:rPr>
              <a:t>Babak Final</a:t>
            </a:r>
            <a:br>
              <a:rPr lang="en-US" sz="3600"/>
            </a:br>
            <a:endParaRPr b="1" sz="3600">
              <a:solidFill>
                <a:srgbClr val="2B3A50"/>
              </a:solidFill>
              <a:latin typeface="Arial"/>
              <a:ea typeface="Arial"/>
              <a:cs typeface="Arial"/>
              <a:sym typeface="Arial"/>
            </a:endParaRPr>
          </a:p>
        </p:txBody>
      </p:sp>
      <p:sp>
        <p:nvSpPr>
          <p:cNvPr id="235" name="Google Shape;235;p13"/>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
        <p:nvSpPr>
          <p:cNvPr id="236" name="Google Shape;236;p13"/>
          <p:cNvSpPr txBox="1"/>
          <p:nvPr/>
        </p:nvSpPr>
        <p:spPr>
          <a:xfrm>
            <a:off x="3285460" y="1784219"/>
            <a:ext cx="8272131" cy="5245923"/>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2800">
                <a:solidFill>
                  <a:srgbClr val="833C0B"/>
                </a:solidFill>
                <a:latin typeface="Calibri"/>
                <a:ea typeface="Calibri"/>
                <a:cs typeface="Calibri"/>
                <a:sym typeface="Calibri"/>
              </a:rPr>
              <a:t>Submisi</a:t>
            </a:r>
            <a:endParaRPr b="1" sz="2800">
              <a:solidFill>
                <a:srgbClr val="833C0B"/>
              </a:solidFill>
              <a:latin typeface="Calibri"/>
              <a:ea typeface="Calibri"/>
              <a:cs typeface="Calibri"/>
              <a:sym typeface="Calibri"/>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Submisi terdiri dari </a:t>
            </a:r>
            <a:r>
              <a:rPr b="1" i="1" lang="en-US" sz="2400">
                <a:solidFill>
                  <a:schemeClr val="dk1"/>
                </a:solidFill>
                <a:latin typeface="Calibri"/>
                <a:ea typeface="Calibri"/>
                <a:cs typeface="Calibri"/>
                <a:sym typeface="Calibri"/>
              </a:rPr>
              <a:t>bahan presentasi (ppt). </a:t>
            </a:r>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Tugas untuk elemen konten akan diberikan pada waktunya kepada semifinalis sesuai skedul kompetisi. </a:t>
            </a:r>
            <a:endParaRPr/>
          </a:p>
          <a:p>
            <a:pPr indent="0" lvl="0" marL="0" marR="0" rtl="0" algn="just">
              <a:lnSpc>
                <a:spcPct val="107000"/>
              </a:lnSpc>
              <a:spcBef>
                <a:spcPts val="600"/>
              </a:spcBef>
              <a:spcAft>
                <a:spcPts val="0"/>
              </a:spcAft>
              <a:buNone/>
            </a:pPr>
            <a:r>
              <a:t/>
            </a:r>
            <a:endParaRPr b="1" sz="2400">
              <a:solidFill>
                <a:srgbClr val="833C0B"/>
              </a:solidFill>
              <a:latin typeface="Calibri"/>
              <a:ea typeface="Calibri"/>
              <a:cs typeface="Calibri"/>
              <a:sym typeface="Calibri"/>
            </a:endParaRPr>
          </a:p>
          <a:p>
            <a:pPr indent="0" lvl="0" marL="0" marR="0" rtl="0" algn="just">
              <a:lnSpc>
                <a:spcPct val="107000"/>
              </a:lnSpc>
              <a:spcBef>
                <a:spcPts val="600"/>
              </a:spcBef>
              <a:spcAft>
                <a:spcPts val="0"/>
              </a:spcAft>
              <a:buNone/>
            </a:pPr>
            <a:r>
              <a:rPr b="1" lang="en-US" sz="2800">
                <a:solidFill>
                  <a:srgbClr val="833C0B"/>
                </a:solidFill>
                <a:latin typeface="Calibri"/>
                <a:ea typeface="Calibri"/>
                <a:cs typeface="Calibri"/>
                <a:sym typeface="Calibri"/>
              </a:rPr>
              <a:t>Kriteria Penilaian </a:t>
            </a:r>
            <a:r>
              <a:rPr b="1" i="1" lang="en-US" sz="2800">
                <a:solidFill>
                  <a:srgbClr val="833C0B"/>
                </a:solidFill>
                <a:latin typeface="Calibri"/>
                <a:ea typeface="Calibri"/>
                <a:cs typeface="Calibri"/>
                <a:sym typeface="Calibri"/>
              </a:rPr>
              <a:t>Babak</a:t>
            </a:r>
            <a:r>
              <a:rPr b="1" lang="en-US" sz="2800">
                <a:solidFill>
                  <a:srgbClr val="833C0B"/>
                </a:solidFill>
                <a:latin typeface="Calibri"/>
                <a:ea typeface="Calibri"/>
                <a:cs typeface="Calibri"/>
                <a:sym typeface="Calibri"/>
              </a:rPr>
              <a:t> </a:t>
            </a:r>
            <a:r>
              <a:rPr b="1" i="1" lang="en-US" sz="2800">
                <a:solidFill>
                  <a:srgbClr val="833C0B"/>
                </a:solidFill>
                <a:latin typeface="Calibri"/>
                <a:ea typeface="Calibri"/>
                <a:cs typeface="Calibri"/>
                <a:sym typeface="Calibri"/>
              </a:rPr>
              <a:t>Final</a:t>
            </a:r>
            <a:r>
              <a:rPr b="1" lang="en-US" sz="2800">
                <a:solidFill>
                  <a:srgbClr val="833C0B"/>
                </a:solidFill>
                <a:latin typeface="Calibri"/>
                <a:ea typeface="Calibri"/>
                <a:cs typeface="Calibri"/>
                <a:sym typeface="Calibri"/>
              </a:rPr>
              <a:t>: </a:t>
            </a:r>
            <a:r>
              <a:rPr b="1" i="1" lang="en-US" sz="2800">
                <a:solidFill>
                  <a:srgbClr val="833C0B"/>
                </a:solidFill>
                <a:latin typeface="Calibri"/>
                <a:ea typeface="Calibri"/>
                <a:cs typeface="Calibri"/>
                <a:sym typeface="Calibri"/>
              </a:rPr>
              <a:t>Konten dan Presentasi</a:t>
            </a:r>
            <a:endParaRPr sz="2800">
              <a:solidFill>
                <a:schemeClr val="dk1"/>
              </a:solidFill>
              <a:latin typeface="Calibri"/>
              <a:ea typeface="Calibri"/>
              <a:cs typeface="Calibri"/>
              <a:sym typeface="Calibri"/>
            </a:endParaRPr>
          </a:p>
          <a:p>
            <a:pPr indent="-342900" lvl="0" marL="342900" marR="0" rtl="0" algn="just">
              <a:lnSpc>
                <a:spcPct val="107000"/>
              </a:lnSpc>
              <a:spcBef>
                <a:spcPts val="600"/>
              </a:spcBef>
              <a:spcAft>
                <a:spcPts val="0"/>
              </a:spcAft>
              <a:buClr>
                <a:srgbClr val="833C0B"/>
              </a:buClr>
              <a:buSzPts val="2400"/>
              <a:buFont typeface="Noto Sans Symbols"/>
              <a:buChar char="▪"/>
            </a:pPr>
            <a:r>
              <a:rPr lang="en-US" sz="2400">
                <a:solidFill>
                  <a:schemeClr val="dk1"/>
                </a:solidFill>
                <a:latin typeface="Calibri"/>
                <a:ea typeface="Calibri"/>
                <a:cs typeface="Calibri"/>
                <a:sym typeface="Calibri"/>
              </a:rPr>
              <a:t>Penilaian Babak Final terdiri dari 2 elemen yaitu:</a:t>
            </a:r>
            <a:endParaRPr/>
          </a:p>
          <a:p>
            <a:pPr indent="0" lvl="1" marL="457200" marR="0" rtl="0" algn="ctr">
              <a:lnSpc>
                <a:spcPct val="107000"/>
              </a:lnSpc>
              <a:spcBef>
                <a:spcPts val="600"/>
              </a:spcBef>
              <a:spcAft>
                <a:spcPts val="0"/>
              </a:spcAft>
              <a:buNone/>
            </a:pPr>
            <a:r>
              <a:rPr b="0" i="0" lang="en-US" sz="2400" u="none" cap="none" strike="noStrike">
                <a:solidFill>
                  <a:schemeClr val="dk1"/>
                </a:solidFill>
                <a:latin typeface="Calibri"/>
                <a:ea typeface="Calibri"/>
                <a:cs typeface="Calibri"/>
                <a:sym typeface="Calibri"/>
              </a:rPr>
              <a:t>Elemen Konten: </a:t>
            </a:r>
            <a:r>
              <a:rPr b="1" i="0" lang="en-US" sz="2400" u="none" cap="none" strike="noStrike">
                <a:solidFill>
                  <a:schemeClr val="dk1"/>
                </a:solidFill>
                <a:latin typeface="Calibri"/>
                <a:ea typeface="Calibri"/>
                <a:cs typeface="Calibri"/>
                <a:sym typeface="Calibri"/>
              </a:rPr>
              <a:t>Bobot 70% </a:t>
            </a:r>
            <a:endParaRPr b="1" i="0" sz="2400" u="none" cap="none" strike="noStrike">
              <a:solidFill>
                <a:schemeClr val="dk1"/>
              </a:solidFill>
              <a:latin typeface="Calibri"/>
              <a:ea typeface="Calibri"/>
              <a:cs typeface="Calibri"/>
              <a:sym typeface="Calibri"/>
            </a:endParaRPr>
          </a:p>
          <a:p>
            <a:pPr indent="0" lvl="1" marL="457200" marR="0" rtl="0" algn="ctr">
              <a:lnSpc>
                <a:spcPct val="107000"/>
              </a:lnSpc>
              <a:spcBef>
                <a:spcPts val="600"/>
              </a:spcBef>
              <a:spcAft>
                <a:spcPts val="0"/>
              </a:spcAft>
              <a:buNone/>
            </a:pPr>
            <a:r>
              <a:rPr b="0" i="0" lang="en-US" sz="2400" u="none" cap="none" strike="noStrike">
                <a:solidFill>
                  <a:schemeClr val="dk1"/>
                </a:solidFill>
                <a:latin typeface="Calibri"/>
                <a:ea typeface="Calibri"/>
                <a:cs typeface="Calibri"/>
                <a:sym typeface="Calibri"/>
              </a:rPr>
              <a:t>Elemen Presentasi: </a:t>
            </a:r>
            <a:r>
              <a:rPr b="1" i="0" lang="en-US" sz="2400" u="none" cap="none" strike="noStrike">
                <a:solidFill>
                  <a:schemeClr val="dk1"/>
                </a:solidFill>
                <a:latin typeface="Calibri"/>
                <a:ea typeface="Calibri"/>
                <a:cs typeface="Calibri"/>
                <a:sym typeface="Calibri"/>
              </a:rPr>
              <a:t>Bobot 30%</a:t>
            </a:r>
            <a:endParaRPr/>
          </a:p>
          <a:p>
            <a:pPr indent="-190500" lvl="1" marL="800100" marR="0" rtl="0" algn="just">
              <a:lnSpc>
                <a:spcPct val="107000"/>
              </a:lnSpc>
              <a:spcBef>
                <a:spcPts val="600"/>
              </a:spcBef>
              <a:spcAft>
                <a:spcPts val="0"/>
              </a:spcAft>
              <a:buClr>
                <a:srgbClr val="833C0B"/>
              </a:buClr>
              <a:buSzPts val="2400"/>
              <a:buFont typeface="Noto Sans Symbols"/>
              <a:buNone/>
            </a:pPr>
            <a:r>
              <a:t/>
            </a:r>
            <a:endParaRPr b="0" i="0" sz="2400" u="none" cap="none" strike="noStrike">
              <a:solidFill>
                <a:schemeClr val="dk1"/>
              </a:solidFill>
              <a:latin typeface="Calibri"/>
              <a:ea typeface="Calibri"/>
              <a:cs typeface="Calibri"/>
              <a:sym typeface="Calibri"/>
            </a:endParaRPr>
          </a:p>
          <a:p>
            <a:pPr indent="-190500" lvl="1" marL="800100" marR="0" rtl="0" algn="just">
              <a:lnSpc>
                <a:spcPct val="107000"/>
              </a:lnSpc>
              <a:spcBef>
                <a:spcPts val="600"/>
              </a:spcBef>
              <a:spcAft>
                <a:spcPts val="0"/>
              </a:spcAft>
              <a:buClr>
                <a:srgbClr val="833C0B"/>
              </a:buClr>
              <a:buSzPts val="2400"/>
              <a:buFont typeface="Noto Sans Symbols"/>
              <a:buNone/>
            </a:pPr>
            <a:r>
              <a:t/>
            </a:r>
            <a:endParaRPr b="0" i="0" sz="24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4"/>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242" name="Google Shape;242;p14"/>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243" name="Google Shape;243;p14"/>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44" name="Google Shape;244;p14"/>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245" name="Google Shape;245;p14"/>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246" name="Google Shape;246;p14"/>
          <p:cNvSpPr txBox="1"/>
          <p:nvPr>
            <p:ph type="title"/>
          </p:nvPr>
        </p:nvSpPr>
        <p:spPr>
          <a:xfrm>
            <a:off x="67674" y="1340733"/>
            <a:ext cx="10515600" cy="678031"/>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833C0B"/>
              </a:buClr>
              <a:buSzPct val="100000"/>
              <a:buFont typeface="Calibri"/>
              <a:buNone/>
            </a:pPr>
            <a:r>
              <a:rPr b="1" lang="en-US" sz="3600">
                <a:solidFill>
                  <a:srgbClr val="833C0B"/>
                </a:solidFill>
              </a:rPr>
              <a:t>Kriteria Penilaian </a:t>
            </a:r>
            <a:r>
              <a:rPr b="1" i="1" lang="en-US" sz="3600">
                <a:solidFill>
                  <a:srgbClr val="833C0B"/>
                </a:solidFill>
              </a:rPr>
              <a:t>Babak</a:t>
            </a:r>
            <a:r>
              <a:rPr b="1" lang="en-US" sz="3600">
                <a:solidFill>
                  <a:srgbClr val="833C0B"/>
                </a:solidFill>
              </a:rPr>
              <a:t> </a:t>
            </a:r>
            <a:r>
              <a:rPr b="1" i="1" lang="en-US" sz="3600">
                <a:solidFill>
                  <a:srgbClr val="833C0B"/>
                </a:solidFill>
              </a:rPr>
              <a:t>Final</a:t>
            </a:r>
            <a:r>
              <a:rPr b="1" lang="en-US" sz="3600">
                <a:solidFill>
                  <a:srgbClr val="833C0B"/>
                </a:solidFill>
              </a:rPr>
              <a:t>: </a:t>
            </a:r>
            <a:r>
              <a:rPr b="1" i="1" lang="en-US" sz="3600">
                <a:solidFill>
                  <a:srgbClr val="833C0B"/>
                </a:solidFill>
              </a:rPr>
              <a:t>Presentasi</a:t>
            </a:r>
            <a:br>
              <a:rPr b="1" i="1" lang="en-US" sz="3600">
                <a:solidFill>
                  <a:srgbClr val="833C0B"/>
                </a:solidFill>
              </a:rPr>
            </a:br>
            <a:endParaRPr b="1" sz="3600">
              <a:solidFill>
                <a:srgbClr val="2B3A50"/>
              </a:solidFill>
              <a:latin typeface="Arial"/>
              <a:ea typeface="Arial"/>
              <a:cs typeface="Arial"/>
              <a:sym typeface="Arial"/>
            </a:endParaRPr>
          </a:p>
        </p:txBody>
      </p:sp>
      <p:sp>
        <p:nvSpPr>
          <p:cNvPr id="247" name="Google Shape;247;p14"/>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graphicFrame>
        <p:nvGraphicFramePr>
          <p:cNvPr id="248" name="Google Shape;248;p14"/>
          <p:cNvGraphicFramePr/>
          <p:nvPr/>
        </p:nvGraphicFramePr>
        <p:xfrm>
          <a:off x="2349795" y="1900164"/>
          <a:ext cx="3000000" cy="3000000"/>
        </p:xfrm>
        <a:graphic>
          <a:graphicData uri="http://schemas.openxmlformats.org/drawingml/2006/table">
            <a:tbl>
              <a:tblPr bandRow="1">
                <a:noFill/>
                <a:tableStyleId>{C2BB1F83-03C0-48F0-9011-DC63B47370DF}</a:tableStyleId>
              </a:tblPr>
              <a:tblGrid>
                <a:gridCol w="7398375"/>
                <a:gridCol w="2170925"/>
              </a:tblGrid>
              <a:tr h="443350">
                <a:tc>
                  <a:txBody>
                    <a:bodyPr/>
                    <a:lstStyle/>
                    <a:p>
                      <a:pPr indent="0" lvl="0" marL="0" marR="0" rtl="0" algn="l">
                        <a:lnSpc>
                          <a:spcPct val="115000"/>
                        </a:lnSpc>
                        <a:spcBef>
                          <a:spcPts val="0"/>
                        </a:spcBef>
                        <a:spcAft>
                          <a:spcPts val="0"/>
                        </a:spcAft>
                        <a:buNone/>
                      </a:pPr>
                      <a:r>
                        <a:rPr b="1" lang="en-US" sz="2000" u="none" cap="none" strike="noStrike"/>
                        <a:t>Kriteria Penilaian</a:t>
                      </a:r>
                      <a:endParaRPr b="1" sz="1600" u="none" cap="none" strike="noStrike">
                        <a:latin typeface="Calibri"/>
                        <a:ea typeface="Calibri"/>
                        <a:cs typeface="Calibri"/>
                        <a:sym typeface="Calibri"/>
                      </a:endParaRPr>
                    </a:p>
                  </a:txBody>
                  <a:tcPr marT="0" marB="0" marR="60450" marL="60450"/>
                </a:tc>
                <a:tc>
                  <a:txBody>
                    <a:bodyPr/>
                    <a:lstStyle/>
                    <a:p>
                      <a:pPr indent="0" lvl="0" marL="0" marR="0" rtl="0" algn="l">
                        <a:lnSpc>
                          <a:spcPct val="115000"/>
                        </a:lnSpc>
                        <a:spcBef>
                          <a:spcPts val="0"/>
                        </a:spcBef>
                        <a:spcAft>
                          <a:spcPts val="0"/>
                        </a:spcAft>
                        <a:buNone/>
                      </a:pPr>
                      <a:r>
                        <a:rPr b="1" lang="en-US" sz="2000" u="none" cap="none" strike="noStrike"/>
                        <a:t>Nilai Maksimum</a:t>
                      </a:r>
                      <a:endParaRPr b="1" sz="1600" u="none" cap="none" strike="noStrike">
                        <a:latin typeface="Calibri"/>
                        <a:ea typeface="Calibri"/>
                        <a:cs typeface="Calibri"/>
                        <a:sym typeface="Calibri"/>
                      </a:endParaRPr>
                    </a:p>
                  </a:txBody>
                  <a:tcPr marT="0" marB="0" marR="60450" marL="60450"/>
                </a:tc>
              </a:tr>
              <a:tr h="1460600">
                <a:tc>
                  <a:txBody>
                    <a:bodyPr/>
                    <a:lstStyle/>
                    <a:p>
                      <a:pPr indent="0" lvl="0" marL="0" marR="0" rtl="0" algn="l">
                        <a:lnSpc>
                          <a:spcPct val="107000"/>
                        </a:lnSpc>
                        <a:spcBef>
                          <a:spcPts val="0"/>
                        </a:spcBef>
                        <a:spcAft>
                          <a:spcPts val="0"/>
                        </a:spcAft>
                        <a:buNone/>
                      </a:pPr>
                      <a:r>
                        <a:rPr b="1" lang="en-US" sz="1600" u="none" cap="none" strike="noStrike"/>
                        <a:t>Organisasi dari materi dan waktu presentasi </a:t>
                      </a:r>
                      <a:endParaRPr b="1" sz="1600" u="none" cap="none" strike="noStrike"/>
                    </a:p>
                    <a:p>
                      <a:pPr indent="0" lvl="0" marL="0" marR="0" rtl="0" algn="l">
                        <a:lnSpc>
                          <a:spcPct val="107000"/>
                        </a:lnSpc>
                        <a:spcBef>
                          <a:spcPts val="1400"/>
                        </a:spcBef>
                        <a:spcAft>
                          <a:spcPts val="0"/>
                        </a:spcAft>
                        <a:buNone/>
                      </a:pPr>
                      <a:r>
                        <a:rPr lang="en-US" sz="1600" u="none" cap="none" strike="noStrike"/>
                        <a:t>• Kemampuan berkomunikasi </a:t>
                      </a:r>
                      <a:endParaRPr sz="1600" u="none" cap="none" strike="noStrike"/>
                    </a:p>
                    <a:p>
                      <a:pPr indent="0" lvl="0" marL="0" marR="0" rtl="0" algn="l">
                        <a:lnSpc>
                          <a:spcPct val="107000"/>
                        </a:lnSpc>
                        <a:spcBef>
                          <a:spcPts val="600"/>
                        </a:spcBef>
                        <a:spcAft>
                          <a:spcPts val="0"/>
                        </a:spcAft>
                        <a:buNone/>
                      </a:pPr>
                      <a:r>
                        <a:rPr lang="en-US" sz="1600" u="none" cap="none" strike="noStrike"/>
                        <a:t>• Kejelasan dan teknik presentasi</a:t>
                      </a:r>
                      <a:endParaRPr sz="1600" u="none" cap="none" strike="noStrike"/>
                    </a:p>
                    <a:p>
                      <a:pPr indent="-179388" lvl="0" marL="179388" marR="0" rtl="0" algn="l">
                        <a:lnSpc>
                          <a:spcPct val="107000"/>
                        </a:lnSpc>
                        <a:spcBef>
                          <a:spcPts val="600"/>
                        </a:spcBef>
                        <a:spcAft>
                          <a:spcPts val="0"/>
                        </a:spcAft>
                        <a:buClr>
                          <a:schemeClr val="dk1"/>
                        </a:buClr>
                        <a:buSzPts val="1600"/>
                        <a:buFont typeface="Arial"/>
                        <a:buChar char="•"/>
                      </a:pPr>
                      <a:r>
                        <a:rPr lang="en-US" sz="1600" u="none" cap="none" strike="noStrike"/>
                        <a:t>Manajemen waktu</a:t>
                      </a:r>
                      <a:endParaRPr sz="1600" u="none" cap="none" strike="noStrike"/>
                    </a:p>
                    <a:p>
                      <a:pPr indent="0" lvl="0" marL="0" marR="0" rtl="0" algn="l">
                        <a:lnSpc>
                          <a:spcPct val="107000"/>
                        </a:lnSpc>
                        <a:spcBef>
                          <a:spcPts val="600"/>
                        </a:spcBef>
                        <a:spcAft>
                          <a:spcPts val="0"/>
                        </a:spcAft>
                        <a:buNone/>
                      </a:pPr>
                      <a:r>
                        <a:rPr lang="en-US" sz="1600" u="none" cap="none" strike="noStrike"/>
                        <a:t>• Kelancaran presentasi dan kerja sama di antara anggota tim saat presentasi</a:t>
                      </a:r>
                      <a:endParaRPr sz="1600" u="none" cap="none" strike="noStrike">
                        <a:latin typeface="Calibri"/>
                        <a:ea typeface="Calibri"/>
                        <a:cs typeface="Calibri"/>
                        <a:sym typeface="Calibri"/>
                      </a:endParaRPr>
                    </a:p>
                  </a:txBody>
                  <a:tcPr marT="0" marB="0" marR="60450" marL="60450"/>
                </a:tc>
                <a:tc>
                  <a:txBody>
                    <a:bodyPr/>
                    <a:lstStyle/>
                    <a:p>
                      <a:pPr indent="0" lvl="0" marL="0" marR="0" rtl="0" algn="ctr">
                        <a:lnSpc>
                          <a:spcPct val="115000"/>
                        </a:lnSpc>
                        <a:spcBef>
                          <a:spcPts val="0"/>
                        </a:spcBef>
                        <a:spcAft>
                          <a:spcPts val="0"/>
                        </a:spcAft>
                        <a:buNone/>
                      </a:pPr>
                      <a:r>
                        <a:t/>
                      </a:r>
                      <a:endParaRPr sz="1600" u="none" cap="none" strike="noStrike"/>
                    </a:p>
                    <a:p>
                      <a:pPr indent="0" lvl="0" marL="0" marR="0" rtl="0" algn="ctr">
                        <a:lnSpc>
                          <a:spcPct val="115000"/>
                        </a:lnSpc>
                        <a:spcBef>
                          <a:spcPts val="800"/>
                        </a:spcBef>
                        <a:spcAft>
                          <a:spcPts val="0"/>
                        </a:spcAft>
                        <a:buNone/>
                      </a:pPr>
                      <a:r>
                        <a:t/>
                      </a:r>
                      <a:endParaRPr sz="1600" u="none" cap="none" strike="noStrike"/>
                    </a:p>
                    <a:p>
                      <a:pPr indent="0" lvl="0" marL="0" marR="0" rtl="0" algn="ctr">
                        <a:lnSpc>
                          <a:spcPct val="115000"/>
                        </a:lnSpc>
                        <a:spcBef>
                          <a:spcPts val="800"/>
                        </a:spcBef>
                        <a:spcAft>
                          <a:spcPts val="0"/>
                        </a:spcAft>
                        <a:buNone/>
                      </a:pPr>
                      <a:r>
                        <a:rPr lang="en-US" sz="1600" u="none" cap="none" strike="noStrike"/>
                        <a:t>50</a:t>
                      </a:r>
                      <a:endParaRPr sz="1600" u="none" cap="none" strike="noStrike">
                        <a:latin typeface="Calibri"/>
                        <a:ea typeface="Calibri"/>
                        <a:cs typeface="Calibri"/>
                        <a:sym typeface="Calibri"/>
                      </a:endParaRPr>
                    </a:p>
                  </a:txBody>
                  <a:tcPr marT="0" marB="0" marR="60450" marL="60450"/>
                </a:tc>
              </a:tr>
              <a:tr h="2231400">
                <a:tc>
                  <a:txBody>
                    <a:bodyPr/>
                    <a:lstStyle/>
                    <a:p>
                      <a:pPr indent="0" lvl="0" marL="0" marR="0" rtl="0" algn="l">
                        <a:lnSpc>
                          <a:spcPct val="107000"/>
                        </a:lnSpc>
                        <a:spcBef>
                          <a:spcPts val="0"/>
                        </a:spcBef>
                        <a:spcAft>
                          <a:spcPts val="0"/>
                        </a:spcAft>
                        <a:buNone/>
                      </a:pPr>
                      <a:r>
                        <a:rPr b="1" lang="en-US" sz="1600" u="none" cap="none" strike="noStrike"/>
                        <a:t>Pertanyaan dan jawaban</a:t>
                      </a:r>
                      <a:endParaRPr b="1" sz="1600" u="none" cap="none" strike="noStrike"/>
                    </a:p>
                    <a:p>
                      <a:pPr indent="0" lvl="0" marL="0" marR="0" rtl="0" algn="l">
                        <a:lnSpc>
                          <a:spcPct val="107000"/>
                        </a:lnSpc>
                        <a:spcBef>
                          <a:spcPts val="800"/>
                        </a:spcBef>
                        <a:spcAft>
                          <a:spcPts val="0"/>
                        </a:spcAft>
                        <a:buNone/>
                      </a:pPr>
                      <a:r>
                        <a:rPr lang="en-US" sz="1600" u="none" cap="none" strike="noStrike"/>
                        <a:t>• Kemampuan untuk mempertahankan rekomendasi menggunakan materi yang dipresentasikan</a:t>
                      </a:r>
                      <a:endParaRPr sz="1600" u="none" cap="none" strike="noStrike"/>
                    </a:p>
                    <a:p>
                      <a:pPr indent="0" lvl="0" marL="0" marR="0" rtl="0" algn="l">
                        <a:lnSpc>
                          <a:spcPct val="107000"/>
                        </a:lnSpc>
                        <a:spcBef>
                          <a:spcPts val="800"/>
                        </a:spcBef>
                        <a:spcAft>
                          <a:spcPts val="0"/>
                        </a:spcAft>
                        <a:buNone/>
                      </a:pPr>
                      <a:r>
                        <a:rPr lang="en-US" sz="1600" u="none" cap="none" strike="noStrike"/>
                        <a:t>• Kreativitas dalam memberikan jawaban (termasuk jika menggunakan sesuatu di luar materi yang dipresentasikan)</a:t>
                      </a:r>
                      <a:endParaRPr sz="1600" u="none" cap="none" strike="noStrike"/>
                    </a:p>
                    <a:p>
                      <a:pPr indent="0" lvl="0" marL="0" marR="0" rtl="0" algn="l">
                        <a:lnSpc>
                          <a:spcPct val="107000"/>
                        </a:lnSpc>
                        <a:spcBef>
                          <a:spcPts val="800"/>
                        </a:spcBef>
                        <a:spcAft>
                          <a:spcPts val="0"/>
                        </a:spcAft>
                        <a:buNone/>
                      </a:pPr>
                      <a:r>
                        <a:rPr lang="en-US" sz="1600" u="none" cap="none" strike="noStrike"/>
                        <a:t>• Kerja sama tim dalam memberikan jawaban </a:t>
                      </a:r>
                      <a:endParaRPr sz="1600" u="none" cap="none" strike="noStrike"/>
                    </a:p>
                    <a:p>
                      <a:pPr indent="0" lvl="0" marL="0" marR="0" rtl="0" algn="l">
                        <a:lnSpc>
                          <a:spcPct val="107000"/>
                        </a:lnSpc>
                        <a:spcBef>
                          <a:spcPts val="800"/>
                        </a:spcBef>
                        <a:spcAft>
                          <a:spcPts val="0"/>
                        </a:spcAft>
                        <a:buNone/>
                      </a:pPr>
                      <a:r>
                        <a:rPr lang="en-US" sz="1600" u="none" cap="none" strike="noStrike"/>
                        <a:t>• Etika dalam memberikan jawaban</a:t>
                      </a:r>
                      <a:endParaRPr sz="1600" u="none" cap="none" strike="noStrike">
                        <a:latin typeface="Calibri"/>
                        <a:ea typeface="Calibri"/>
                        <a:cs typeface="Calibri"/>
                        <a:sym typeface="Calibri"/>
                      </a:endParaRPr>
                    </a:p>
                  </a:txBody>
                  <a:tcPr marT="0" marB="0" marR="60450" marL="60450"/>
                </a:tc>
                <a:tc>
                  <a:txBody>
                    <a:bodyPr/>
                    <a:lstStyle/>
                    <a:p>
                      <a:pPr indent="0" lvl="0" marL="0" marR="0" rtl="0" algn="ctr">
                        <a:lnSpc>
                          <a:spcPct val="115000"/>
                        </a:lnSpc>
                        <a:spcBef>
                          <a:spcPts val="0"/>
                        </a:spcBef>
                        <a:spcAft>
                          <a:spcPts val="0"/>
                        </a:spcAft>
                        <a:buNone/>
                      </a:pPr>
                      <a:r>
                        <a:t/>
                      </a:r>
                      <a:endParaRPr sz="1600" u="none" cap="none" strike="noStrike"/>
                    </a:p>
                    <a:p>
                      <a:pPr indent="0" lvl="0" marL="0" marR="0" rtl="0" algn="ctr">
                        <a:lnSpc>
                          <a:spcPct val="115000"/>
                        </a:lnSpc>
                        <a:spcBef>
                          <a:spcPts val="800"/>
                        </a:spcBef>
                        <a:spcAft>
                          <a:spcPts val="0"/>
                        </a:spcAft>
                        <a:buNone/>
                      </a:pPr>
                      <a:r>
                        <a:t/>
                      </a:r>
                      <a:endParaRPr sz="1600" u="none" cap="none" strike="noStrike"/>
                    </a:p>
                    <a:p>
                      <a:pPr indent="0" lvl="0" marL="0" marR="0" rtl="0" algn="ctr">
                        <a:lnSpc>
                          <a:spcPct val="115000"/>
                        </a:lnSpc>
                        <a:spcBef>
                          <a:spcPts val="800"/>
                        </a:spcBef>
                        <a:spcAft>
                          <a:spcPts val="0"/>
                        </a:spcAft>
                        <a:buNone/>
                      </a:pPr>
                      <a:r>
                        <a:rPr lang="en-US" sz="1600" u="none" cap="none" strike="noStrike"/>
                        <a:t>50</a:t>
                      </a:r>
                      <a:endParaRPr sz="1600" u="none" cap="none" strike="noStrike">
                        <a:latin typeface="Calibri"/>
                        <a:ea typeface="Calibri"/>
                        <a:cs typeface="Calibri"/>
                        <a:sym typeface="Calibri"/>
                      </a:endParaRPr>
                    </a:p>
                  </a:txBody>
                  <a:tcPr marT="0" marB="0" marR="60450" marL="60450"/>
                </a:tc>
              </a:tr>
              <a:tr h="235200">
                <a:tc>
                  <a:txBody>
                    <a:bodyPr/>
                    <a:lstStyle/>
                    <a:p>
                      <a:pPr indent="0" lvl="0" marL="0" marR="0" rtl="0" algn="l">
                        <a:lnSpc>
                          <a:spcPct val="107000"/>
                        </a:lnSpc>
                        <a:spcBef>
                          <a:spcPts val="0"/>
                        </a:spcBef>
                        <a:spcAft>
                          <a:spcPts val="0"/>
                        </a:spcAft>
                        <a:buNone/>
                      </a:pPr>
                      <a:r>
                        <a:t/>
                      </a:r>
                      <a:endParaRPr sz="1600" u="none" cap="none" strike="noStrike">
                        <a:latin typeface="Calibri"/>
                        <a:ea typeface="Calibri"/>
                        <a:cs typeface="Calibri"/>
                        <a:sym typeface="Calibri"/>
                      </a:endParaRPr>
                    </a:p>
                  </a:txBody>
                  <a:tcPr marT="0" marB="0" marR="60450" marL="60450"/>
                </a:tc>
                <a:tc>
                  <a:txBody>
                    <a:bodyPr/>
                    <a:lstStyle/>
                    <a:p>
                      <a:pPr indent="0" lvl="0" marL="0" marR="0" rtl="0" algn="ctr">
                        <a:lnSpc>
                          <a:spcPct val="115000"/>
                        </a:lnSpc>
                        <a:spcBef>
                          <a:spcPts val="0"/>
                        </a:spcBef>
                        <a:spcAft>
                          <a:spcPts val="0"/>
                        </a:spcAft>
                        <a:buNone/>
                      </a:pPr>
                      <a:r>
                        <a:t/>
                      </a:r>
                      <a:endParaRPr sz="1600" u="none" cap="none" strike="noStrike">
                        <a:latin typeface="Calibri"/>
                        <a:ea typeface="Calibri"/>
                        <a:cs typeface="Calibri"/>
                        <a:sym typeface="Calibri"/>
                      </a:endParaRPr>
                    </a:p>
                  </a:txBody>
                  <a:tcPr marT="0" marB="0" marR="60450" marL="60450"/>
                </a:tc>
              </a:tr>
              <a:tr h="235200">
                <a:tc>
                  <a:txBody>
                    <a:bodyPr/>
                    <a:lstStyle/>
                    <a:p>
                      <a:pPr indent="0" lvl="0" marL="0" marR="0" rtl="0" algn="l">
                        <a:lnSpc>
                          <a:spcPct val="115000"/>
                        </a:lnSpc>
                        <a:spcBef>
                          <a:spcPts val="0"/>
                        </a:spcBef>
                        <a:spcAft>
                          <a:spcPts val="0"/>
                        </a:spcAft>
                        <a:buNone/>
                      </a:pPr>
                      <a:r>
                        <a:rPr b="1" lang="en-US" sz="1600" u="none" cap="none" strike="noStrike"/>
                        <a:t>TOTAL</a:t>
                      </a:r>
                      <a:endParaRPr b="1" sz="1200" u="none" cap="none" strike="noStrike">
                        <a:latin typeface="Calibri"/>
                        <a:ea typeface="Calibri"/>
                        <a:cs typeface="Calibri"/>
                        <a:sym typeface="Calibri"/>
                      </a:endParaRPr>
                    </a:p>
                  </a:txBody>
                  <a:tcPr marT="0" marB="0" marR="60450" marL="60450"/>
                </a:tc>
                <a:tc>
                  <a:txBody>
                    <a:bodyPr/>
                    <a:lstStyle/>
                    <a:p>
                      <a:pPr indent="0" lvl="0" marL="0" marR="0" rtl="0" algn="ctr">
                        <a:lnSpc>
                          <a:spcPct val="115000"/>
                        </a:lnSpc>
                        <a:spcBef>
                          <a:spcPts val="0"/>
                        </a:spcBef>
                        <a:spcAft>
                          <a:spcPts val="0"/>
                        </a:spcAft>
                        <a:buNone/>
                      </a:pPr>
                      <a:r>
                        <a:rPr b="1" lang="en-US" sz="1600" u="none" cap="none" strike="noStrike">
                          <a:solidFill>
                            <a:schemeClr val="dk1"/>
                          </a:solidFill>
                        </a:rPr>
                        <a:t>100</a:t>
                      </a:r>
                      <a:endParaRPr b="1" sz="1200" u="none" cap="none" strike="noStrike">
                        <a:solidFill>
                          <a:schemeClr val="dk1"/>
                        </a:solidFill>
                        <a:latin typeface="Calibri"/>
                        <a:ea typeface="Calibri"/>
                        <a:cs typeface="Calibri"/>
                        <a:sym typeface="Calibri"/>
                      </a:endParaRPr>
                    </a:p>
                  </a:txBody>
                  <a:tcPr marT="0" marB="0" marR="60450" marL="60450"/>
                </a:tc>
              </a:tr>
            </a:tbl>
          </a:graphicData>
        </a:graphic>
      </p:graphicFrame>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254" name="Google Shape;254;p15"/>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255" name="Google Shape;255;p15"/>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56" name="Google Shape;256;p15"/>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257" name="Google Shape;257;p15"/>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258" name="Google Shape;258;p15"/>
          <p:cNvSpPr txBox="1"/>
          <p:nvPr>
            <p:ph type="title"/>
          </p:nvPr>
        </p:nvSpPr>
        <p:spPr>
          <a:xfrm>
            <a:off x="67674" y="1340733"/>
            <a:ext cx="2973238" cy="26996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33C0B"/>
              </a:buClr>
              <a:buSzPts val="2800"/>
              <a:buFont typeface="Calibri"/>
              <a:buNone/>
            </a:pPr>
            <a:r>
              <a:rPr b="1" lang="en-US" sz="2800">
                <a:solidFill>
                  <a:srgbClr val="833C0B"/>
                </a:solidFill>
              </a:rPr>
              <a:t>Examples from Hult Prize Challenge 2023 : Redesigning Fashion</a:t>
            </a:r>
            <a:endParaRPr b="1" sz="2800">
              <a:solidFill>
                <a:srgbClr val="2B3A50"/>
              </a:solidFill>
              <a:latin typeface="Arial"/>
              <a:ea typeface="Arial"/>
              <a:cs typeface="Arial"/>
              <a:sym typeface="Arial"/>
            </a:endParaRPr>
          </a:p>
        </p:txBody>
      </p:sp>
      <p:sp>
        <p:nvSpPr>
          <p:cNvPr id="259" name="Google Shape;259;p15"/>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pic>
        <p:nvPicPr>
          <p:cNvPr id="260" name="Google Shape;260;p15"/>
          <p:cNvPicPr preferRelativeResize="0"/>
          <p:nvPr/>
        </p:nvPicPr>
        <p:blipFill rotWithShape="1">
          <a:blip r:embed="rId7">
            <a:alphaModFix/>
          </a:blip>
          <a:srcRect b="0" l="0" r="0" t="0"/>
          <a:stretch/>
        </p:blipFill>
        <p:spPr>
          <a:xfrm>
            <a:off x="3179597" y="1294445"/>
            <a:ext cx="8850662" cy="4978496"/>
          </a:xfrm>
          <a:prstGeom prst="rect">
            <a:avLst/>
          </a:prstGeom>
          <a:noFill/>
          <a:ln>
            <a:noFill/>
          </a:ln>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Logo&#10;&#10;Description automatically generated" id="265" name="Google Shape;265;p16"/>
          <p:cNvPicPr preferRelativeResize="0"/>
          <p:nvPr/>
        </p:nvPicPr>
        <p:blipFill rotWithShape="1">
          <a:blip r:embed="rId3">
            <a:alphaModFix/>
          </a:blip>
          <a:srcRect b="0" l="0" r="0" t="0"/>
          <a:stretch/>
        </p:blipFill>
        <p:spPr>
          <a:xfrm>
            <a:off x="511419" y="73686"/>
            <a:ext cx="798055" cy="798055"/>
          </a:xfrm>
          <a:prstGeom prst="rect">
            <a:avLst/>
          </a:prstGeom>
          <a:noFill/>
          <a:ln>
            <a:noFill/>
          </a:ln>
        </p:spPr>
      </p:pic>
      <p:sp>
        <p:nvSpPr>
          <p:cNvPr id="266" name="Google Shape;266;p16"/>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267" name="Google Shape;267;p16"/>
          <p:cNvPicPr preferRelativeResize="0"/>
          <p:nvPr/>
        </p:nvPicPr>
        <p:blipFill rotWithShape="1">
          <a:blip r:embed="rId4">
            <a:alphaModFix/>
          </a:blip>
          <a:srcRect b="20423" l="11794" r="18638" t="16814"/>
          <a:stretch/>
        </p:blipFill>
        <p:spPr>
          <a:xfrm>
            <a:off x="6009035" y="164825"/>
            <a:ext cx="1479176" cy="875082"/>
          </a:xfrm>
          <a:prstGeom prst="rect">
            <a:avLst/>
          </a:prstGeom>
          <a:noFill/>
          <a:ln>
            <a:noFill/>
          </a:ln>
        </p:spPr>
      </p:pic>
      <p:pic>
        <p:nvPicPr>
          <p:cNvPr id="268" name="Google Shape;268;p16"/>
          <p:cNvPicPr preferRelativeResize="0"/>
          <p:nvPr/>
        </p:nvPicPr>
        <p:blipFill rotWithShape="1">
          <a:blip r:embed="rId5">
            <a:alphaModFix/>
          </a:blip>
          <a:srcRect b="15516" l="28959" r="23844" t="0"/>
          <a:stretch/>
        </p:blipFill>
        <p:spPr>
          <a:xfrm>
            <a:off x="-71011" y="3549580"/>
            <a:ext cx="1962913" cy="2819400"/>
          </a:xfrm>
          <a:prstGeom prst="rect">
            <a:avLst/>
          </a:prstGeom>
          <a:noFill/>
          <a:ln>
            <a:noFill/>
          </a:ln>
        </p:spPr>
      </p:pic>
      <p:sp>
        <p:nvSpPr>
          <p:cNvPr id="269" name="Google Shape;269;p16"/>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pic>
        <p:nvPicPr>
          <p:cNvPr id="270" name="Google Shape;270;p16"/>
          <p:cNvPicPr preferRelativeResize="0"/>
          <p:nvPr/>
        </p:nvPicPr>
        <p:blipFill rotWithShape="1">
          <a:blip r:embed="rId6">
            <a:alphaModFix/>
          </a:blip>
          <a:srcRect b="0" l="0" r="0" t="0"/>
          <a:stretch/>
        </p:blipFill>
        <p:spPr>
          <a:xfrm>
            <a:off x="3330725" y="1550451"/>
            <a:ext cx="8745805" cy="5115416"/>
          </a:xfrm>
          <a:prstGeom prst="rect">
            <a:avLst/>
          </a:prstGeom>
          <a:noFill/>
          <a:ln>
            <a:noFill/>
          </a:ln>
        </p:spPr>
      </p:pic>
      <p:sp>
        <p:nvSpPr>
          <p:cNvPr id="271" name="Google Shape;271;p16"/>
          <p:cNvSpPr txBox="1"/>
          <p:nvPr>
            <p:ph type="title"/>
          </p:nvPr>
        </p:nvSpPr>
        <p:spPr>
          <a:xfrm>
            <a:off x="405283" y="1638444"/>
            <a:ext cx="2973238" cy="269963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33C0B"/>
              </a:buClr>
              <a:buSzPts val="2800"/>
              <a:buFont typeface="Calibri"/>
              <a:buNone/>
            </a:pPr>
            <a:r>
              <a:rPr b="1" lang="en-US" sz="2800">
                <a:solidFill>
                  <a:srgbClr val="833C0B"/>
                </a:solidFill>
              </a:rPr>
              <a:t>Examples from Hult Prize Challenge 2023 : Redesigning Fashion</a:t>
            </a:r>
            <a:endParaRPr b="1" sz="2800">
              <a:solidFill>
                <a:srgbClr val="2B3A50"/>
              </a:solidFill>
              <a:latin typeface="Arial"/>
              <a:ea typeface="Arial"/>
              <a:cs typeface="Arial"/>
              <a:sym typeface="Arial"/>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pic>
        <p:nvPicPr>
          <p:cNvPr id="276" name="Google Shape;276;p17"/>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277" name="Google Shape;277;p17"/>
          <p:cNvPicPr preferRelativeResize="0"/>
          <p:nvPr/>
        </p:nvPicPr>
        <p:blipFill rotWithShape="1">
          <a:blip r:embed="rId4">
            <a:alphaModFix/>
          </a:blip>
          <a:srcRect b="0" l="0" r="0" t="0"/>
          <a:stretch/>
        </p:blipFill>
        <p:spPr>
          <a:xfrm>
            <a:off x="1" y="73686"/>
            <a:ext cx="1309474" cy="1309474"/>
          </a:xfrm>
          <a:prstGeom prst="rect">
            <a:avLst/>
          </a:prstGeom>
          <a:noFill/>
          <a:ln>
            <a:noFill/>
          </a:ln>
        </p:spPr>
      </p:pic>
      <p:sp>
        <p:nvSpPr>
          <p:cNvPr id="278" name="Google Shape;278;p17"/>
          <p:cNvSpPr txBox="1"/>
          <p:nvPr/>
        </p:nvSpPr>
        <p:spPr>
          <a:xfrm>
            <a:off x="1396800" y="266486"/>
            <a:ext cx="404665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60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600">
                <a:solidFill>
                  <a:schemeClr val="dk1"/>
                </a:solidFill>
                <a:latin typeface="Arial"/>
                <a:ea typeface="Arial"/>
                <a:cs typeface="Arial"/>
                <a:sym typeface="Arial"/>
              </a:rPr>
              <a:t>DAN TEKNOLOGI</a:t>
            </a:r>
            <a:endParaRPr b="1" sz="1600">
              <a:solidFill>
                <a:schemeClr val="dk1"/>
              </a:solidFill>
              <a:latin typeface="Arial"/>
              <a:ea typeface="Arial"/>
              <a:cs typeface="Arial"/>
              <a:sym typeface="Arial"/>
            </a:endParaRPr>
          </a:p>
        </p:txBody>
      </p:sp>
      <p:pic>
        <p:nvPicPr>
          <p:cNvPr id="279" name="Google Shape;279;p17"/>
          <p:cNvPicPr preferRelativeResize="0"/>
          <p:nvPr/>
        </p:nvPicPr>
        <p:blipFill rotWithShape="1">
          <a:blip r:embed="rId5">
            <a:alphaModFix/>
          </a:blip>
          <a:srcRect b="0" l="0" r="0" t="0"/>
          <a:stretch/>
        </p:blipFill>
        <p:spPr>
          <a:xfrm>
            <a:off x="4200860" y="2250868"/>
            <a:ext cx="3761238" cy="2843678"/>
          </a:xfrm>
          <a:prstGeom prst="rect">
            <a:avLst/>
          </a:prstGeom>
          <a:noFill/>
          <a:ln>
            <a:noFill/>
          </a:ln>
        </p:spPr>
      </p:pic>
      <p:sp>
        <p:nvSpPr>
          <p:cNvPr id="280" name="Google Shape;280;p17"/>
          <p:cNvSpPr/>
          <p:nvPr/>
        </p:nvSpPr>
        <p:spPr>
          <a:xfrm>
            <a:off x="3158427" y="5094546"/>
            <a:ext cx="5846103" cy="764312"/>
          </a:xfrm>
          <a:prstGeom prst="rect">
            <a:avLst/>
          </a:prstGeom>
          <a:noFill/>
          <a:ln>
            <a:noFill/>
          </a:ln>
        </p:spPr>
        <p:txBody>
          <a:bodyPr anchorCtr="0" anchor="t" bIns="45700" lIns="91425" spcFirstLastPara="1" rIns="91425" wrap="square" tIns="45700">
            <a:spAutoFit/>
          </a:bodyPr>
          <a:lstStyle/>
          <a:p>
            <a:pPr indent="0" lvl="0" marL="12700" marR="5080" rtl="0" algn="ctr">
              <a:lnSpc>
                <a:spcPct val="100000"/>
              </a:lnSpc>
              <a:spcBef>
                <a:spcPts val="0"/>
              </a:spcBef>
              <a:spcAft>
                <a:spcPts val="0"/>
              </a:spcAft>
              <a:buNone/>
            </a:pPr>
            <a:r>
              <a:rPr b="1" lang="en-US" sz="1400">
                <a:solidFill>
                  <a:srgbClr val="2F5496"/>
                </a:solidFill>
                <a:latin typeface="Tahoma"/>
                <a:ea typeface="Tahoma"/>
                <a:cs typeface="Tahoma"/>
                <a:sym typeface="Tahoma"/>
              </a:rPr>
              <a:t>Balai Pengembangan Talenta Indonesia</a:t>
            </a:r>
            <a:endParaRPr/>
          </a:p>
          <a:p>
            <a:pPr indent="0" lvl="0" marL="12700" marR="5080" rtl="0" algn="ctr">
              <a:lnSpc>
                <a:spcPct val="100000"/>
              </a:lnSpc>
              <a:spcBef>
                <a:spcPts val="100"/>
              </a:spcBef>
              <a:spcAft>
                <a:spcPts val="0"/>
              </a:spcAft>
              <a:buNone/>
            </a:pPr>
            <a:r>
              <a:rPr b="1" lang="en-US" sz="1400">
                <a:solidFill>
                  <a:srgbClr val="2F5496"/>
                </a:solidFill>
                <a:latin typeface="Tahoma"/>
                <a:ea typeface="Tahoma"/>
                <a:cs typeface="Tahoma"/>
                <a:sym typeface="Tahoma"/>
              </a:rPr>
              <a:t>Pusat Prestasi Nasional</a:t>
            </a:r>
            <a:endParaRPr b="1" sz="1400">
              <a:solidFill>
                <a:srgbClr val="2F5496"/>
              </a:solidFill>
              <a:latin typeface="Tahoma"/>
              <a:ea typeface="Tahoma"/>
              <a:cs typeface="Tahoma"/>
              <a:sym typeface="Tahoma"/>
            </a:endParaRPr>
          </a:p>
          <a:p>
            <a:pPr indent="0" lvl="0" marL="12700" marR="5080" rtl="0" algn="ctr">
              <a:lnSpc>
                <a:spcPct val="100000"/>
              </a:lnSpc>
              <a:spcBef>
                <a:spcPts val="100"/>
              </a:spcBef>
              <a:spcAft>
                <a:spcPts val="0"/>
              </a:spcAft>
              <a:buNone/>
            </a:pPr>
            <a:r>
              <a:rPr b="1" lang="en-US" sz="1400">
                <a:solidFill>
                  <a:srgbClr val="2F5496"/>
                </a:solidFill>
                <a:latin typeface="Tahoma"/>
                <a:ea typeface="Tahoma"/>
                <a:cs typeface="Tahoma"/>
                <a:sym typeface="Tahoma"/>
              </a:rPr>
              <a:t>Kementerian Pendidikan, Kebudayaan, Riset, dan Teknologi</a:t>
            </a:r>
            <a:endParaRPr b="1" sz="1400">
              <a:solidFill>
                <a:srgbClr val="2F5496"/>
              </a:solidFill>
              <a:latin typeface="Tahoma"/>
              <a:ea typeface="Tahoma"/>
              <a:cs typeface="Tahoma"/>
              <a:sym typeface="Tahoma"/>
            </a:endParaRPr>
          </a:p>
        </p:txBody>
      </p:sp>
      <p:sp>
        <p:nvSpPr>
          <p:cNvPr id="281" name="Google Shape;281;p17"/>
          <p:cNvSpPr txBox="1"/>
          <p:nvPr/>
        </p:nvSpPr>
        <p:spPr>
          <a:xfrm>
            <a:off x="658341" y="1359638"/>
            <a:ext cx="10623946" cy="7078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0C2C5C"/>
                </a:solidFill>
                <a:latin typeface="Arial"/>
                <a:ea typeface="Arial"/>
                <a:cs typeface="Arial"/>
                <a:sym typeface="Arial"/>
              </a:rPr>
              <a:t>TERIMA KASIH</a:t>
            </a:r>
            <a:endParaRPr b="1" sz="4000">
              <a:solidFill>
                <a:srgbClr val="0C2C5C"/>
              </a:solidFill>
              <a:latin typeface="Arial"/>
              <a:ea typeface="Arial"/>
              <a:cs typeface="Arial"/>
              <a:sym typeface="Arial"/>
            </a:endParaRPr>
          </a:p>
        </p:txBody>
      </p:sp>
      <p:pic>
        <p:nvPicPr>
          <p:cNvPr descr="Icon&#10;&#10;Description automatically generated" id="282" name="Google Shape;282;p17"/>
          <p:cNvPicPr preferRelativeResize="0"/>
          <p:nvPr/>
        </p:nvPicPr>
        <p:blipFill rotWithShape="1">
          <a:blip r:embed="rId6">
            <a:alphaModFix/>
          </a:blip>
          <a:srcRect b="20423" l="11794" r="18638" t="16814"/>
          <a:stretch/>
        </p:blipFill>
        <p:spPr>
          <a:xfrm>
            <a:off x="-257608" y="4790477"/>
            <a:ext cx="3308816" cy="2150022"/>
          </a:xfrm>
          <a:prstGeom prst="rect">
            <a:avLst/>
          </a:prstGeom>
          <a:noFill/>
          <a:ln>
            <a:noFill/>
          </a:ln>
        </p:spPr>
      </p:pic>
    </p:spTree>
  </p:cSld>
  <p:clrMapOvr>
    <a:masterClrMapping/>
  </p:clrMapOvr>
  <p:transition spd="slow" p14:dur="1500">
    <p:split orient="ver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99" name="Google Shape;99;p2"/>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00" name="Google Shape;100;p2"/>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sp>
        <p:nvSpPr>
          <p:cNvPr id="101" name="Google Shape;101;p2"/>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pic>
        <p:nvPicPr>
          <p:cNvPr descr="Icon" id="102" name="Google Shape;102;p2"/>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03" name="Google Shape;103;p2"/>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04" name="Google Shape;104;p2"/>
          <p:cNvSpPr txBox="1"/>
          <p:nvPr>
            <p:ph type="title"/>
          </p:nvPr>
        </p:nvSpPr>
        <p:spPr>
          <a:xfrm>
            <a:off x="789272" y="1523303"/>
            <a:ext cx="10294683"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C2C5C"/>
              </a:buClr>
              <a:buSzPts val="4400"/>
              <a:buFont typeface="Arial"/>
              <a:buNone/>
            </a:pPr>
            <a:r>
              <a:rPr b="1" lang="en-US">
                <a:solidFill>
                  <a:srgbClr val="0C2C5C"/>
                </a:solidFill>
                <a:latin typeface="Arial"/>
                <a:ea typeface="Arial"/>
                <a:cs typeface="Arial"/>
                <a:sym typeface="Arial"/>
              </a:rPr>
              <a:t>T</a:t>
            </a:r>
            <a:r>
              <a:rPr b="1" lang="en-US">
                <a:solidFill>
                  <a:srgbClr val="0853AB"/>
                </a:solidFill>
                <a:latin typeface="Arial"/>
                <a:ea typeface="Arial"/>
                <a:cs typeface="Arial"/>
                <a:sym typeface="Arial"/>
              </a:rPr>
              <a:t>E</a:t>
            </a:r>
            <a:r>
              <a:rPr b="1" lang="en-US">
                <a:solidFill>
                  <a:srgbClr val="0C2C5C"/>
                </a:solidFill>
                <a:latin typeface="Arial"/>
                <a:ea typeface="Arial"/>
                <a:cs typeface="Arial"/>
                <a:sym typeface="Arial"/>
              </a:rPr>
              <a:t>M</a:t>
            </a:r>
            <a:r>
              <a:rPr b="1" lang="en-US">
                <a:solidFill>
                  <a:srgbClr val="FF6900"/>
                </a:solidFill>
                <a:latin typeface="Arial"/>
                <a:ea typeface="Arial"/>
                <a:cs typeface="Arial"/>
                <a:sym typeface="Arial"/>
              </a:rPr>
              <a:t>A</a:t>
            </a:r>
            <a:endParaRPr b="1">
              <a:solidFill>
                <a:srgbClr val="FF6900"/>
              </a:solidFill>
              <a:latin typeface="Arial"/>
              <a:ea typeface="Arial"/>
              <a:cs typeface="Arial"/>
              <a:sym typeface="Arial"/>
            </a:endParaRPr>
          </a:p>
        </p:txBody>
      </p:sp>
      <p:sp>
        <p:nvSpPr>
          <p:cNvPr id="105" name="Google Shape;105;p2"/>
          <p:cNvSpPr/>
          <p:nvPr/>
        </p:nvSpPr>
        <p:spPr>
          <a:xfrm>
            <a:off x="1499050" y="2856215"/>
            <a:ext cx="9714382"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4472C4"/>
                </a:solidFill>
                <a:latin typeface="Arial"/>
                <a:ea typeface="Arial"/>
                <a:cs typeface="Arial"/>
                <a:sym typeface="Arial"/>
              </a:rPr>
              <a:t>Eksplorasi Peluang Produksi dan Konsumsi Bertanggungjawab serta Penerapan Ekonomi Sirkular Pada Era Industry 4.0 dan Society 5.0 Untuk Percepatan Transformasi Ekonomi Nasional yang Inklusif dan Berkelanjutan Dalam Kerangka Bidang Ilmu Bisnis, Manajemen dan Keuangan</a:t>
            </a:r>
            <a:endParaRPr b="1" sz="2400">
              <a:solidFill>
                <a:srgbClr val="4472C4"/>
              </a:solidFill>
              <a:latin typeface="Arial"/>
              <a:ea typeface="Arial"/>
              <a:cs typeface="Arial"/>
              <a:sym typeface="Arial"/>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id="110" name="Google Shape;110;p3"/>
          <p:cNvPicPr preferRelativeResize="0"/>
          <p:nvPr/>
        </p:nvPicPr>
        <p:blipFill rotWithShape="1">
          <a:blip r:embed="rId3">
            <a:alphaModFix/>
          </a:blip>
          <a:srcRect b="0" l="0" r="0" t="0"/>
          <a:stretch/>
        </p:blipFill>
        <p:spPr>
          <a:xfrm>
            <a:off x="-257608" y="-52780"/>
            <a:ext cx="12445380" cy="7002904"/>
          </a:xfrm>
          <a:prstGeom prst="rect">
            <a:avLst/>
          </a:prstGeom>
          <a:noFill/>
          <a:ln>
            <a:noFill/>
          </a:ln>
        </p:spPr>
      </p:pic>
      <p:pic>
        <p:nvPicPr>
          <p:cNvPr descr="Logo&#10;&#10;Description automatically generated" id="111" name="Google Shape;111;p3"/>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12" name="Google Shape;112;p3"/>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13" name="Google Shape;113;p3"/>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14" name="Google Shape;114;p3"/>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15" name="Google Shape;115;p3"/>
          <p:cNvSpPr txBox="1"/>
          <p:nvPr>
            <p:ph type="title"/>
          </p:nvPr>
        </p:nvSpPr>
        <p:spPr>
          <a:xfrm>
            <a:off x="67674" y="1340733"/>
            <a:ext cx="10515600" cy="67803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2B3A50"/>
              </a:buClr>
              <a:buSzPts val="3600"/>
              <a:buFont typeface="Arial"/>
              <a:buNone/>
            </a:pPr>
            <a:r>
              <a:rPr b="1" lang="en-US" sz="3600">
                <a:solidFill>
                  <a:srgbClr val="2B3A50"/>
                </a:solidFill>
                <a:latin typeface="Arial"/>
                <a:ea typeface="Arial"/>
                <a:cs typeface="Arial"/>
                <a:sym typeface="Arial"/>
              </a:rPr>
              <a:t>CO</a:t>
            </a:r>
            <a:r>
              <a:rPr b="1" lang="en-US" sz="3600">
                <a:solidFill>
                  <a:srgbClr val="4472C4"/>
                </a:solidFill>
                <a:latin typeface="Arial"/>
                <a:ea typeface="Arial"/>
                <a:cs typeface="Arial"/>
                <a:sym typeface="Arial"/>
              </a:rPr>
              <a:t>N</a:t>
            </a:r>
            <a:r>
              <a:rPr b="1" lang="en-US" sz="3600">
                <a:solidFill>
                  <a:srgbClr val="2B3A50"/>
                </a:solidFill>
                <a:latin typeface="Arial"/>
                <a:ea typeface="Arial"/>
                <a:cs typeface="Arial"/>
                <a:sym typeface="Arial"/>
              </a:rPr>
              <a:t>TENT</a:t>
            </a:r>
            <a:r>
              <a:rPr b="1" lang="en-US" sz="3600">
                <a:solidFill>
                  <a:srgbClr val="FF6900"/>
                </a:solidFill>
                <a:latin typeface="Arial"/>
                <a:ea typeface="Arial"/>
                <a:cs typeface="Arial"/>
                <a:sym typeface="Arial"/>
              </a:rPr>
              <a:t>S</a:t>
            </a:r>
            <a:endParaRPr/>
          </a:p>
        </p:txBody>
      </p:sp>
      <p:sp>
        <p:nvSpPr>
          <p:cNvPr id="116" name="Google Shape;116;p3"/>
          <p:cNvSpPr txBox="1"/>
          <p:nvPr/>
        </p:nvSpPr>
        <p:spPr>
          <a:xfrm>
            <a:off x="1982804" y="2166002"/>
            <a:ext cx="9788893" cy="40703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4472C4"/>
                </a:solidFill>
                <a:latin typeface="Arial"/>
                <a:ea typeface="Arial"/>
                <a:cs typeface="Arial"/>
                <a:sym typeface="Arial"/>
              </a:rPr>
              <a:t>Deskripsi Kompetisi</a:t>
            </a:r>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Ruang Lingkup dan Tema Bidang</a:t>
            </a:r>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Kompetisi Rujukan</a:t>
            </a:r>
            <a:endParaRPr/>
          </a:p>
          <a:p>
            <a:pPr indent="0" lvl="0" marL="0" marR="0" rtl="0" algn="l">
              <a:spcBef>
                <a:spcPts val="1500"/>
              </a:spcBef>
              <a:spcAft>
                <a:spcPts val="0"/>
              </a:spcAft>
              <a:buNone/>
            </a:pPr>
            <a:r>
              <a:rPr b="1" lang="en-US" sz="2400">
                <a:solidFill>
                  <a:srgbClr val="4472C4"/>
                </a:solidFill>
                <a:latin typeface="Arial"/>
                <a:ea typeface="Arial"/>
                <a:cs typeface="Arial"/>
                <a:sym typeface="Arial"/>
              </a:rPr>
              <a:t>Babak Penyisihan</a:t>
            </a:r>
            <a:endParaRPr b="1" sz="2400">
              <a:solidFill>
                <a:srgbClr val="4472C4"/>
              </a:solidFill>
              <a:latin typeface="Arial"/>
              <a:ea typeface="Arial"/>
              <a:cs typeface="Arial"/>
              <a:sym typeface="Arial"/>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Materi Submisi</a:t>
            </a:r>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Kriteria Penilaian</a:t>
            </a:r>
            <a:endParaRPr/>
          </a:p>
          <a:p>
            <a:pPr indent="0" lvl="0" marL="0" marR="0" rtl="0" algn="l">
              <a:spcBef>
                <a:spcPts val="1500"/>
              </a:spcBef>
              <a:spcAft>
                <a:spcPts val="0"/>
              </a:spcAft>
              <a:buNone/>
            </a:pPr>
            <a:r>
              <a:rPr b="1" lang="en-US" sz="2400">
                <a:solidFill>
                  <a:srgbClr val="4472C4"/>
                </a:solidFill>
                <a:latin typeface="Arial"/>
                <a:ea typeface="Arial"/>
                <a:cs typeface="Arial"/>
                <a:sym typeface="Arial"/>
              </a:rPr>
              <a:t>Babak Semi-Final dan Babak Final</a:t>
            </a:r>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Materi Submisi</a:t>
            </a:r>
            <a:endParaRPr/>
          </a:p>
          <a:p>
            <a:pPr indent="-342900" lvl="1" marL="800100" marR="0" rtl="0" algn="l">
              <a:spcBef>
                <a:spcPts val="300"/>
              </a:spcBef>
              <a:spcAft>
                <a:spcPts val="0"/>
              </a:spcAft>
              <a:buClr>
                <a:srgbClr val="0C2C5C"/>
              </a:buClr>
              <a:buSzPts val="2000"/>
              <a:buFont typeface="Arial"/>
              <a:buChar char="•"/>
            </a:pPr>
            <a:r>
              <a:rPr b="0" i="0" lang="en-US" sz="2000" u="none" cap="none" strike="noStrike">
                <a:solidFill>
                  <a:srgbClr val="0C2C5C"/>
                </a:solidFill>
                <a:latin typeface="Arial"/>
                <a:ea typeface="Arial"/>
                <a:cs typeface="Arial"/>
                <a:sym typeface="Arial"/>
              </a:rPr>
              <a:t>Kriteria Penilaian</a:t>
            </a:r>
            <a:endParaRPr/>
          </a:p>
          <a:p>
            <a:pPr indent="0" lvl="1" marL="457200" marR="0" rtl="0" algn="l">
              <a:spcBef>
                <a:spcPts val="300"/>
              </a:spcBef>
              <a:spcAft>
                <a:spcPts val="0"/>
              </a:spcAft>
              <a:buNone/>
            </a:pPr>
            <a:r>
              <a:t/>
            </a:r>
            <a:endParaRPr b="0" i="0" sz="2400" u="none" cap="none" strike="noStrike">
              <a:solidFill>
                <a:srgbClr val="4472C4"/>
              </a:solidFill>
              <a:latin typeface="Arial"/>
              <a:ea typeface="Arial"/>
              <a:cs typeface="Arial"/>
              <a:sym typeface="Arial"/>
            </a:endParaRPr>
          </a:p>
        </p:txBody>
      </p:sp>
      <p:sp>
        <p:nvSpPr>
          <p:cNvPr id="117" name="Google Shape;117;p3"/>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b="0" l="0" r="0" t="0"/>
          <a:stretch/>
        </p:blipFill>
        <p:spPr>
          <a:xfrm>
            <a:off x="-81644" y="-72452"/>
            <a:ext cx="12445380" cy="7002904"/>
          </a:xfrm>
          <a:prstGeom prst="rect">
            <a:avLst/>
          </a:prstGeom>
          <a:noFill/>
          <a:ln>
            <a:noFill/>
          </a:ln>
        </p:spPr>
      </p:pic>
      <p:pic>
        <p:nvPicPr>
          <p:cNvPr descr="Logo&#10;&#10;Description automatically generated" id="123" name="Google Shape;123;p4"/>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24" name="Google Shape;124;p4"/>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25" name="Google Shape;125;p4"/>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26" name="Google Shape;126;p4"/>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27" name="Google Shape;127;p4"/>
          <p:cNvSpPr txBox="1"/>
          <p:nvPr>
            <p:ph type="title"/>
          </p:nvPr>
        </p:nvSpPr>
        <p:spPr>
          <a:xfrm>
            <a:off x="98890" y="1146206"/>
            <a:ext cx="11202838" cy="67803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4472C4"/>
              </a:buClr>
              <a:buSzPts val="3600"/>
              <a:buFont typeface="Arial"/>
              <a:buNone/>
            </a:pPr>
            <a:r>
              <a:rPr b="1" lang="en-US" sz="3600">
                <a:solidFill>
                  <a:srgbClr val="4472C4"/>
                </a:solidFill>
                <a:latin typeface="Arial"/>
                <a:ea typeface="Arial"/>
                <a:cs typeface="Arial"/>
                <a:sym typeface="Arial"/>
              </a:rPr>
              <a:t>Deskripsi</a:t>
            </a:r>
            <a:r>
              <a:rPr b="1" lang="en-US" sz="3600">
                <a:solidFill>
                  <a:srgbClr val="2B3A50"/>
                </a:solidFill>
                <a:latin typeface="Arial"/>
                <a:ea typeface="Arial"/>
                <a:cs typeface="Arial"/>
                <a:sym typeface="Arial"/>
              </a:rPr>
              <a:t> Kompetisi</a:t>
            </a:r>
            <a:endParaRPr b="1" sz="3600">
              <a:solidFill>
                <a:srgbClr val="2B3A50"/>
              </a:solidFill>
              <a:latin typeface="Arial"/>
              <a:ea typeface="Arial"/>
              <a:cs typeface="Arial"/>
              <a:sym typeface="Arial"/>
            </a:endParaRPr>
          </a:p>
        </p:txBody>
      </p:sp>
      <p:sp>
        <p:nvSpPr>
          <p:cNvPr id="128" name="Google Shape;128;p4"/>
          <p:cNvSpPr txBox="1"/>
          <p:nvPr/>
        </p:nvSpPr>
        <p:spPr>
          <a:xfrm>
            <a:off x="1902535" y="1733476"/>
            <a:ext cx="9995298" cy="474886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833C0B"/>
              </a:buClr>
              <a:buSzPts val="2800"/>
              <a:buFont typeface="Calibri"/>
              <a:buNone/>
            </a:pPr>
            <a:r>
              <a:rPr b="1" lang="en-US" sz="2800">
                <a:solidFill>
                  <a:srgbClr val="833C0B"/>
                </a:solidFill>
                <a:latin typeface="Calibri"/>
                <a:ea typeface="Calibri"/>
                <a:cs typeface="Calibri"/>
                <a:sym typeface="Calibri"/>
              </a:rPr>
              <a:t>Tugas dan Ruang Lingkup</a:t>
            </a:r>
            <a:endParaRPr b="1" sz="2800">
              <a:solidFill>
                <a:srgbClr val="833C0B"/>
              </a:solidFill>
              <a:latin typeface="Calibri"/>
              <a:ea typeface="Calibri"/>
              <a:cs typeface="Calibri"/>
              <a:sym typeface="Calibri"/>
            </a:endParaRPr>
          </a:p>
          <a:p>
            <a:pPr indent="0" lvl="0" marL="0" marR="0" rtl="0" algn="just">
              <a:lnSpc>
                <a:spcPct val="150000"/>
              </a:lnSpc>
              <a:spcBef>
                <a:spcPts val="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Kelompok mahasiswa mengerjakan sebuah ide bisnis dimana bisnis tersebut diharapkan dapat berkelanjutan melalui inovasi, ko-kreasi, dan pemanfaatan teknologi. </a:t>
            </a:r>
            <a:endParaRPr/>
          </a:p>
          <a:p>
            <a:pPr indent="0" lvl="0" marL="0" marR="0" rtl="0" algn="just">
              <a:lnSpc>
                <a:spcPct val="150000"/>
              </a:lnSpc>
              <a:spcBef>
                <a:spcPts val="600"/>
              </a:spcBef>
              <a:spcAft>
                <a:spcPts val="0"/>
              </a:spcAft>
              <a:buClr>
                <a:schemeClr val="dk1"/>
              </a:buClr>
              <a:buSzPts val="2200"/>
              <a:buFont typeface="Calibri"/>
              <a:buNone/>
            </a:pPr>
            <a:r>
              <a:rPr lang="en-US" sz="2200">
                <a:solidFill>
                  <a:schemeClr val="dk1"/>
                </a:solidFill>
                <a:latin typeface="Calibri"/>
                <a:ea typeface="Calibri"/>
                <a:cs typeface="Calibri"/>
                <a:sym typeface="Calibri"/>
              </a:rPr>
              <a:t>Bisnis yang dipilih tidak hanya memiliki potensi keuntungan yang besar tetapi juga dapat digunakan sebagai sarana untuk persiapan </a:t>
            </a:r>
            <a:r>
              <a:rPr b="1" lang="en-US" sz="2200">
                <a:solidFill>
                  <a:schemeClr val="dk1"/>
                </a:solidFill>
                <a:latin typeface="Calibri"/>
                <a:ea typeface="Calibri"/>
                <a:cs typeface="Calibri"/>
                <a:sym typeface="Calibri"/>
              </a:rPr>
              <a:t>“Eksplorasi Peluang Produksi dan Konsumsi Bertanggungjawab serta Penerapan Ekonomi Sirkular Pada Era Industry 4.0 dan Society 5.0 Untuk Percepatan Transformasi Ekonomi Nasional yang Inklusif dan Berkelanjutan Dalam Kerangka Bidang Ilmu Bisnis, Manajemen dan Keuangan”.</a:t>
            </a:r>
            <a:endParaRPr b="1" sz="2200">
              <a:solidFill>
                <a:schemeClr val="dk1"/>
              </a:solidFill>
              <a:latin typeface="Calibri"/>
              <a:ea typeface="Calibri"/>
              <a:cs typeface="Calibri"/>
              <a:sym typeface="Calibri"/>
            </a:endParaRPr>
          </a:p>
        </p:txBody>
      </p:sp>
      <p:sp>
        <p:nvSpPr>
          <p:cNvPr id="129" name="Google Shape;129;p4"/>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Logo&#10;&#10;Description automatically generated" id="134" name="Google Shape;134;p5"/>
          <p:cNvPicPr preferRelativeResize="0"/>
          <p:nvPr/>
        </p:nvPicPr>
        <p:blipFill rotWithShape="1">
          <a:blip r:embed="rId3">
            <a:alphaModFix/>
          </a:blip>
          <a:srcRect b="0" l="0" r="0" t="0"/>
          <a:stretch/>
        </p:blipFill>
        <p:spPr>
          <a:xfrm>
            <a:off x="511419" y="73686"/>
            <a:ext cx="798055" cy="798055"/>
          </a:xfrm>
          <a:prstGeom prst="rect">
            <a:avLst/>
          </a:prstGeom>
          <a:noFill/>
          <a:ln>
            <a:noFill/>
          </a:ln>
        </p:spPr>
      </p:pic>
      <p:sp>
        <p:nvSpPr>
          <p:cNvPr id="135" name="Google Shape;135;p5"/>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36" name="Google Shape;136;p5"/>
          <p:cNvPicPr preferRelativeResize="0"/>
          <p:nvPr/>
        </p:nvPicPr>
        <p:blipFill rotWithShape="1">
          <a:blip r:embed="rId4">
            <a:alphaModFix/>
          </a:blip>
          <a:srcRect b="20423" l="11794" r="18638" t="16814"/>
          <a:stretch/>
        </p:blipFill>
        <p:spPr>
          <a:xfrm>
            <a:off x="6009035" y="164825"/>
            <a:ext cx="1479176" cy="875082"/>
          </a:xfrm>
          <a:prstGeom prst="rect">
            <a:avLst/>
          </a:prstGeom>
          <a:noFill/>
          <a:ln>
            <a:noFill/>
          </a:ln>
        </p:spPr>
      </p:pic>
      <p:pic>
        <p:nvPicPr>
          <p:cNvPr id="137" name="Google Shape;137;p5"/>
          <p:cNvPicPr preferRelativeResize="0"/>
          <p:nvPr/>
        </p:nvPicPr>
        <p:blipFill rotWithShape="1">
          <a:blip r:embed="rId5">
            <a:alphaModFix/>
          </a:blip>
          <a:srcRect b="15516" l="28959" r="23844" t="0"/>
          <a:stretch/>
        </p:blipFill>
        <p:spPr>
          <a:xfrm>
            <a:off x="-71011" y="3549580"/>
            <a:ext cx="1962913" cy="2819400"/>
          </a:xfrm>
          <a:prstGeom prst="rect">
            <a:avLst/>
          </a:prstGeom>
          <a:noFill/>
          <a:ln>
            <a:noFill/>
          </a:ln>
        </p:spPr>
      </p:pic>
      <p:sp>
        <p:nvSpPr>
          <p:cNvPr id="138" name="Google Shape;138;p5"/>
          <p:cNvSpPr txBox="1"/>
          <p:nvPr/>
        </p:nvSpPr>
        <p:spPr>
          <a:xfrm>
            <a:off x="1332408" y="1238206"/>
            <a:ext cx="10669540" cy="5728941"/>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50000"/>
              </a:lnSpc>
              <a:spcBef>
                <a:spcPts val="0"/>
              </a:spcBef>
              <a:spcAft>
                <a:spcPts val="0"/>
              </a:spcAft>
              <a:buClr>
                <a:srgbClr val="C55A11"/>
              </a:buClr>
              <a:buSzPts val="2400"/>
              <a:buFont typeface="Noto Sans Symbols"/>
              <a:buChar char="▪"/>
            </a:pPr>
            <a:r>
              <a:rPr lang="en-US" sz="2400">
                <a:solidFill>
                  <a:schemeClr val="dk1"/>
                </a:solidFill>
                <a:latin typeface="Calibri"/>
                <a:ea typeface="Calibri"/>
                <a:cs typeface="Calibri"/>
                <a:sym typeface="Calibri"/>
              </a:rPr>
              <a:t>Sebagai keberlanjutan dari kompetisi nasional yang diadakan di tingkat Pendidikan Menengah (DIKMEN) maka proposal bisnis yang dibuat dapat berasal dari proposal finalis </a:t>
            </a:r>
            <a:r>
              <a:rPr b="1" lang="en-US" sz="2400">
                <a:solidFill>
                  <a:schemeClr val="dk1"/>
                </a:solidFill>
                <a:latin typeface="Calibri"/>
                <a:ea typeface="Calibri"/>
                <a:cs typeface="Calibri"/>
                <a:sym typeface="Calibri"/>
              </a:rPr>
              <a:t>Olimpiade Penelitian Siswa Indonesia (OPSI)</a:t>
            </a:r>
            <a:r>
              <a:rPr lang="en-US" sz="2400">
                <a:solidFill>
                  <a:schemeClr val="dk1"/>
                </a:solidFill>
                <a:latin typeface="Calibri"/>
                <a:ea typeface="Calibri"/>
                <a:cs typeface="Calibri"/>
                <a:sym typeface="Calibri"/>
              </a:rPr>
              <a:t> atau </a:t>
            </a:r>
            <a:r>
              <a:rPr b="1" lang="en-US" sz="2400">
                <a:solidFill>
                  <a:schemeClr val="dk1"/>
                </a:solidFill>
                <a:latin typeface="Calibri"/>
                <a:ea typeface="Calibri"/>
                <a:cs typeface="Calibri"/>
                <a:sym typeface="Calibri"/>
              </a:rPr>
              <a:t>Festival Inovasi Kewirausahaan Siswa Indonesia (FIKSI)</a:t>
            </a:r>
            <a:r>
              <a:rPr lang="en-US" sz="2400">
                <a:solidFill>
                  <a:schemeClr val="dk1"/>
                </a:solidFill>
                <a:latin typeface="Calibri"/>
                <a:ea typeface="Calibri"/>
                <a:cs typeface="Calibri"/>
                <a:sym typeface="Calibri"/>
              </a:rPr>
              <a:t> dengan memberikan informasi yang jelas dalam proposal yang disubmit yang termasuk tahun keikutsertaan OPSI atau FIKSI, kategori OPSI atau FIKSI, dan tim inisiator awal proposal OPSI atau FIKSI tersebut.</a:t>
            </a:r>
            <a:endParaRPr sz="2400">
              <a:solidFill>
                <a:schemeClr val="dk1"/>
              </a:solidFill>
              <a:latin typeface="Calibri"/>
              <a:ea typeface="Calibri"/>
              <a:cs typeface="Calibri"/>
              <a:sym typeface="Calibri"/>
            </a:endParaRPr>
          </a:p>
          <a:p>
            <a:pPr indent="-342900" lvl="0" marL="342900" marR="0" rtl="0" algn="just">
              <a:lnSpc>
                <a:spcPct val="150000"/>
              </a:lnSpc>
              <a:spcBef>
                <a:spcPts val="0"/>
              </a:spcBef>
              <a:spcAft>
                <a:spcPts val="0"/>
              </a:spcAft>
              <a:buClr>
                <a:srgbClr val="C55A11"/>
              </a:buClr>
              <a:buSzPts val="2400"/>
              <a:buFont typeface="Noto Sans Symbols"/>
              <a:buChar char="▪"/>
            </a:pPr>
            <a:r>
              <a:rPr lang="en-US" sz="2400">
                <a:solidFill>
                  <a:schemeClr val="dk1"/>
                </a:solidFill>
                <a:latin typeface="Calibri"/>
                <a:ea typeface="Calibri"/>
                <a:cs typeface="Calibri"/>
                <a:sym typeface="Calibri"/>
              </a:rPr>
              <a:t>Proposal bisnis juga dapat dilakukan dengan bekerjasama dengan program Pengabdian Pada Masyarakat yang sedang atau akan dilaksanakan di Perguruan Tinggi mahasiswa berasal.</a:t>
            </a:r>
            <a:endParaRPr sz="2400">
              <a:solidFill>
                <a:schemeClr val="dk1"/>
              </a:solidFill>
              <a:latin typeface="Calibri"/>
              <a:ea typeface="Calibri"/>
              <a:cs typeface="Calibri"/>
              <a:sym typeface="Calibri"/>
            </a:endParaRPr>
          </a:p>
        </p:txBody>
      </p:sp>
      <p:sp>
        <p:nvSpPr>
          <p:cNvPr id="139" name="Google Shape;139;p5"/>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6"/>
          <p:cNvPicPr preferRelativeResize="0"/>
          <p:nvPr/>
        </p:nvPicPr>
        <p:blipFill rotWithShape="1">
          <a:blip r:embed="rId3">
            <a:alphaModFix/>
          </a:blip>
          <a:srcRect b="0" l="0" r="0" t="0"/>
          <a:stretch/>
        </p:blipFill>
        <p:spPr>
          <a:xfrm>
            <a:off x="-257608" y="-62405"/>
            <a:ext cx="12445380" cy="7002904"/>
          </a:xfrm>
          <a:prstGeom prst="rect">
            <a:avLst/>
          </a:prstGeom>
          <a:noFill/>
          <a:ln>
            <a:noFill/>
          </a:ln>
        </p:spPr>
      </p:pic>
      <p:pic>
        <p:nvPicPr>
          <p:cNvPr descr="Logo&#10;&#10;Description automatically generated" id="145" name="Google Shape;145;p6"/>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46" name="Google Shape;146;p6"/>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47" name="Google Shape;147;p6"/>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48" name="Google Shape;148;p6"/>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49" name="Google Shape;149;p6"/>
          <p:cNvSpPr txBox="1"/>
          <p:nvPr>
            <p:ph type="title"/>
          </p:nvPr>
        </p:nvSpPr>
        <p:spPr>
          <a:xfrm>
            <a:off x="67674" y="1340733"/>
            <a:ext cx="10515600" cy="67803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833C0B"/>
              </a:buClr>
              <a:buSzPts val="3600"/>
              <a:buFont typeface="Calibri"/>
              <a:buNone/>
            </a:pPr>
            <a:r>
              <a:rPr b="1" lang="en-US" sz="3600">
                <a:solidFill>
                  <a:srgbClr val="833C0B"/>
                </a:solidFill>
                <a:latin typeface="Calibri"/>
                <a:ea typeface="Calibri"/>
                <a:cs typeface="Calibri"/>
                <a:sym typeface="Calibri"/>
              </a:rPr>
              <a:t>Komponen/Kerangka Analisa</a:t>
            </a:r>
            <a:endParaRPr b="1" sz="3600">
              <a:solidFill>
                <a:srgbClr val="2B3A50"/>
              </a:solidFill>
              <a:latin typeface="Arial"/>
              <a:ea typeface="Arial"/>
              <a:cs typeface="Arial"/>
              <a:sym typeface="Arial"/>
            </a:endParaRPr>
          </a:p>
        </p:txBody>
      </p:sp>
      <p:sp>
        <p:nvSpPr>
          <p:cNvPr id="150" name="Google Shape;150;p6"/>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
        <p:nvSpPr>
          <p:cNvPr id="151" name="Google Shape;151;p6"/>
          <p:cNvSpPr txBox="1"/>
          <p:nvPr/>
        </p:nvSpPr>
        <p:spPr>
          <a:xfrm>
            <a:off x="714124" y="2172352"/>
            <a:ext cx="3600400" cy="8640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55A11"/>
              </a:buClr>
              <a:buSzPts val="2800"/>
              <a:buFont typeface="Arial"/>
              <a:buNone/>
            </a:pPr>
            <a:r>
              <a:rPr b="1" lang="en-US" sz="2800">
                <a:solidFill>
                  <a:schemeClr val="dk1"/>
                </a:solidFill>
                <a:latin typeface="Calibri"/>
                <a:ea typeface="Calibri"/>
                <a:cs typeface="Calibri"/>
                <a:sym typeface="Calibri"/>
              </a:rPr>
              <a:t>Analisa </a:t>
            </a:r>
            <a:r>
              <a:rPr b="1" i="1" lang="en-US" sz="2800">
                <a:solidFill>
                  <a:schemeClr val="dk1"/>
                </a:solidFill>
                <a:latin typeface="Calibri"/>
                <a:ea typeface="Calibri"/>
                <a:cs typeface="Calibri"/>
                <a:sym typeface="Calibri"/>
              </a:rPr>
              <a:t>PESTEL</a:t>
            </a:r>
            <a:endParaRPr/>
          </a:p>
          <a:p>
            <a:pPr indent="0" lvl="0" marL="0" marR="0" rtl="0" algn="l">
              <a:lnSpc>
                <a:spcPct val="90000"/>
              </a:lnSpc>
              <a:spcBef>
                <a:spcPts val="1000"/>
              </a:spcBef>
              <a:spcAft>
                <a:spcPts val="0"/>
              </a:spcAft>
              <a:buClr>
                <a:srgbClr val="C55A11"/>
              </a:buClr>
              <a:buSzPts val="2800"/>
              <a:buFont typeface="Arial"/>
              <a:buNone/>
            </a:pPr>
            <a:r>
              <a:rPr lang="en-US" sz="2800">
                <a:solidFill>
                  <a:schemeClr val="dk1"/>
                </a:solidFill>
                <a:latin typeface="Calibri"/>
                <a:ea typeface="Calibri"/>
                <a:cs typeface="Calibri"/>
                <a:sym typeface="Calibri"/>
              </a:rPr>
              <a:t>(Aguilar, 1967)</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C55A11"/>
              </a:buClr>
              <a:buSzPts val="2800"/>
              <a:buFont typeface="Arial"/>
              <a:buNone/>
            </a:pPr>
            <a:r>
              <a:rPr b="1" i="1" lang="en-US" sz="2800">
                <a:solidFill>
                  <a:schemeClr val="dk1"/>
                </a:solidFill>
                <a:latin typeface="Calibri"/>
                <a:ea typeface="Calibri"/>
                <a:cs typeface="Calibri"/>
                <a:sym typeface="Calibri"/>
              </a:rPr>
              <a:t> </a:t>
            </a:r>
            <a:endParaRPr b="1" i="1" sz="2800">
              <a:solidFill>
                <a:schemeClr val="dk1"/>
              </a:solidFill>
              <a:latin typeface="Calibri"/>
              <a:ea typeface="Calibri"/>
              <a:cs typeface="Calibri"/>
              <a:sym typeface="Calibri"/>
            </a:endParaRPr>
          </a:p>
        </p:txBody>
      </p:sp>
      <p:sp>
        <p:nvSpPr>
          <p:cNvPr id="152" name="Google Shape;152;p6"/>
          <p:cNvSpPr txBox="1"/>
          <p:nvPr/>
        </p:nvSpPr>
        <p:spPr>
          <a:xfrm>
            <a:off x="3863426" y="3068726"/>
            <a:ext cx="4465148" cy="8640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55A11"/>
              </a:buClr>
              <a:buSzPts val="2800"/>
              <a:buFont typeface="Arial"/>
              <a:buNone/>
            </a:pPr>
            <a:r>
              <a:rPr b="1" lang="en-US" sz="2800">
                <a:solidFill>
                  <a:schemeClr val="dk1"/>
                </a:solidFill>
                <a:latin typeface="Calibri"/>
                <a:ea typeface="Calibri"/>
                <a:cs typeface="Calibri"/>
                <a:sym typeface="Calibri"/>
              </a:rPr>
              <a:t>Analisa </a:t>
            </a:r>
            <a:r>
              <a:rPr b="1" i="1" lang="en-US" sz="2800">
                <a:solidFill>
                  <a:schemeClr val="dk1"/>
                </a:solidFill>
                <a:latin typeface="Calibri"/>
                <a:ea typeface="Calibri"/>
                <a:cs typeface="Calibri"/>
                <a:sym typeface="Calibri"/>
              </a:rPr>
              <a:t>Value Proposition</a:t>
            </a:r>
            <a:endParaRPr/>
          </a:p>
          <a:p>
            <a:pPr indent="0" lvl="0" marL="0" marR="0" rtl="0" algn="l">
              <a:lnSpc>
                <a:spcPct val="90000"/>
              </a:lnSpc>
              <a:spcBef>
                <a:spcPts val="1000"/>
              </a:spcBef>
              <a:spcAft>
                <a:spcPts val="0"/>
              </a:spcAft>
              <a:buClr>
                <a:srgbClr val="C55A11"/>
              </a:buClr>
              <a:buSzPts val="2800"/>
              <a:buFont typeface="Arial"/>
              <a:buNone/>
            </a:pPr>
            <a:r>
              <a:rPr lang="en-US" sz="2800">
                <a:solidFill>
                  <a:schemeClr val="dk1"/>
                </a:solidFill>
                <a:latin typeface="Calibri"/>
                <a:ea typeface="Calibri"/>
                <a:cs typeface="Calibri"/>
                <a:sym typeface="Calibri"/>
              </a:rPr>
              <a:t>(Osterwalder, 2016)</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C55A11"/>
              </a:buClr>
              <a:buSzPts val="2800"/>
              <a:buFont typeface="Arial"/>
              <a:buNone/>
            </a:pPr>
            <a:r>
              <a:rPr b="1" i="1" lang="en-US" sz="2800">
                <a:solidFill>
                  <a:schemeClr val="dk1"/>
                </a:solidFill>
                <a:latin typeface="Calibri"/>
                <a:ea typeface="Calibri"/>
                <a:cs typeface="Calibri"/>
                <a:sym typeface="Calibri"/>
              </a:rPr>
              <a:t> </a:t>
            </a:r>
            <a:endParaRPr b="1" sz="2800">
              <a:solidFill>
                <a:schemeClr val="dk1"/>
              </a:solidFill>
              <a:latin typeface="Calibri"/>
              <a:ea typeface="Calibri"/>
              <a:cs typeface="Calibri"/>
              <a:sym typeface="Calibri"/>
            </a:endParaRPr>
          </a:p>
        </p:txBody>
      </p:sp>
      <p:sp>
        <p:nvSpPr>
          <p:cNvPr id="153" name="Google Shape;153;p6"/>
          <p:cNvSpPr txBox="1"/>
          <p:nvPr/>
        </p:nvSpPr>
        <p:spPr>
          <a:xfrm>
            <a:off x="7951876" y="4239402"/>
            <a:ext cx="3437466" cy="86409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C55A11"/>
              </a:buClr>
              <a:buSzPts val="2800"/>
              <a:buFont typeface="Arial"/>
              <a:buNone/>
            </a:pPr>
            <a:r>
              <a:rPr b="1" lang="en-US" sz="2800">
                <a:solidFill>
                  <a:schemeClr val="dk1"/>
                </a:solidFill>
                <a:latin typeface="Calibri"/>
                <a:ea typeface="Calibri"/>
                <a:cs typeface="Calibri"/>
                <a:sym typeface="Calibri"/>
              </a:rPr>
              <a:t>Analisa </a:t>
            </a:r>
            <a:r>
              <a:rPr b="1" i="1" lang="en-US" sz="2800">
                <a:solidFill>
                  <a:schemeClr val="dk1"/>
                </a:solidFill>
                <a:latin typeface="Calibri"/>
                <a:ea typeface="Calibri"/>
                <a:cs typeface="Calibri"/>
                <a:sym typeface="Calibri"/>
              </a:rPr>
              <a:t>Business Model Canvas</a:t>
            </a:r>
            <a:endParaRPr/>
          </a:p>
          <a:p>
            <a:pPr indent="0" lvl="0" marL="0" marR="0" rtl="0" algn="l">
              <a:lnSpc>
                <a:spcPct val="90000"/>
              </a:lnSpc>
              <a:spcBef>
                <a:spcPts val="1000"/>
              </a:spcBef>
              <a:spcAft>
                <a:spcPts val="0"/>
              </a:spcAft>
              <a:buClr>
                <a:srgbClr val="C55A11"/>
              </a:buClr>
              <a:buSzPts val="2800"/>
              <a:buFont typeface="Arial"/>
              <a:buNone/>
            </a:pPr>
            <a:r>
              <a:rPr lang="en-US" sz="2800">
                <a:solidFill>
                  <a:schemeClr val="dk1"/>
                </a:solidFill>
                <a:latin typeface="Calibri"/>
                <a:ea typeface="Calibri"/>
                <a:cs typeface="Calibri"/>
                <a:sym typeface="Calibri"/>
              </a:rPr>
              <a:t>(Osterwalder, 2013)</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C55A11"/>
              </a:buClr>
              <a:buSzPts val="2800"/>
              <a:buFont typeface="Arial"/>
              <a:buNone/>
            </a:pPr>
            <a:r>
              <a:t/>
            </a:r>
            <a:endParaRPr b="1" i="1" sz="2800">
              <a:solidFill>
                <a:schemeClr val="dk1"/>
              </a:solidFill>
              <a:latin typeface="Calibri"/>
              <a:ea typeface="Calibri"/>
              <a:cs typeface="Calibri"/>
              <a:sym typeface="Calibri"/>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Logo&#10;&#10;Description automatically generated" id="158" name="Google Shape;158;p7"/>
          <p:cNvPicPr preferRelativeResize="0"/>
          <p:nvPr/>
        </p:nvPicPr>
        <p:blipFill rotWithShape="1">
          <a:blip r:embed="rId3">
            <a:alphaModFix/>
          </a:blip>
          <a:srcRect b="0" l="0" r="0" t="0"/>
          <a:stretch/>
        </p:blipFill>
        <p:spPr>
          <a:xfrm>
            <a:off x="511419" y="73686"/>
            <a:ext cx="798055" cy="798055"/>
          </a:xfrm>
          <a:prstGeom prst="rect">
            <a:avLst/>
          </a:prstGeom>
          <a:noFill/>
          <a:ln>
            <a:noFill/>
          </a:ln>
        </p:spPr>
      </p:pic>
      <p:sp>
        <p:nvSpPr>
          <p:cNvPr id="159" name="Google Shape;159;p7"/>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60" name="Google Shape;160;p7"/>
          <p:cNvPicPr preferRelativeResize="0"/>
          <p:nvPr/>
        </p:nvPicPr>
        <p:blipFill rotWithShape="1">
          <a:blip r:embed="rId4">
            <a:alphaModFix/>
          </a:blip>
          <a:srcRect b="20423" l="11794" r="18638" t="16814"/>
          <a:stretch/>
        </p:blipFill>
        <p:spPr>
          <a:xfrm>
            <a:off x="6009035" y="164825"/>
            <a:ext cx="1479176" cy="875082"/>
          </a:xfrm>
          <a:prstGeom prst="rect">
            <a:avLst/>
          </a:prstGeom>
          <a:noFill/>
          <a:ln>
            <a:noFill/>
          </a:ln>
        </p:spPr>
      </p:pic>
      <p:pic>
        <p:nvPicPr>
          <p:cNvPr id="161" name="Google Shape;161;p7"/>
          <p:cNvPicPr preferRelativeResize="0"/>
          <p:nvPr/>
        </p:nvPicPr>
        <p:blipFill rotWithShape="1">
          <a:blip r:embed="rId5">
            <a:alphaModFix/>
          </a:blip>
          <a:srcRect b="15516" l="28959" r="23844" t="0"/>
          <a:stretch/>
        </p:blipFill>
        <p:spPr>
          <a:xfrm>
            <a:off x="-71011" y="3549580"/>
            <a:ext cx="1962913" cy="2819400"/>
          </a:xfrm>
          <a:prstGeom prst="rect">
            <a:avLst/>
          </a:prstGeom>
          <a:noFill/>
          <a:ln>
            <a:noFill/>
          </a:ln>
        </p:spPr>
      </p:pic>
      <p:sp>
        <p:nvSpPr>
          <p:cNvPr id="162" name="Google Shape;162;p7"/>
          <p:cNvSpPr txBox="1"/>
          <p:nvPr/>
        </p:nvSpPr>
        <p:spPr>
          <a:xfrm>
            <a:off x="243988" y="1840160"/>
            <a:ext cx="11704023" cy="39247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833C0B"/>
              </a:buClr>
              <a:buSzPts val="3600"/>
              <a:buFont typeface="Calibri"/>
              <a:buNone/>
            </a:pPr>
            <a:r>
              <a:rPr b="1" lang="en-US" sz="3600">
                <a:solidFill>
                  <a:srgbClr val="833C0B"/>
                </a:solidFill>
                <a:latin typeface="Calibri"/>
                <a:ea typeface="Calibri"/>
                <a:cs typeface="Calibri"/>
                <a:sym typeface="Calibri"/>
              </a:rPr>
              <a:t>Kompetisi Acuan</a:t>
            </a:r>
            <a:endParaRPr b="1" sz="3200">
              <a:solidFill>
                <a:srgbClr val="833C0B"/>
              </a:solidFill>
              <a:latin typeface="Calibri"/>
              <a:ea typeface="Calibri"/>
              <a:cs typeface="Calibri"/>
              <a:sym typeface="Calibri"/>
            </a:endParaRPr>
          </a:p>
          <a:p>
            <a:pPr indent="0" lvl="0" marL="0" marR="0" rtl="0" algn="ctr">
              <a:lnSpc>
                <a:spcPct val="200000"/>
              </a:lnSpc>
              <a:spcBef>
                <a:spcPts val="120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Hult Prize Challenge, </a:t>
            </a:r>
            <a:endParaRPr/>
          </a:p>
          <a:p>
            <a:pPr indent="0" lvl="0" marL="0" marR="0" rtl="0" algn="ctr">
              <a:lnSpc>
                <a:spcPct val="200000"/>
              </a:lnSpc>
              <a:spcBef>
                <a:spcPts val="120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Hult International Business School, </a:t>
            </a:r>
            <a:endParaRPr/>
          </a:p>
          <a:p>
            <a:pPr indent="0" lvl="0" marL="0" marR="0" rtl="0" algn="ctr">
              <a:lnSpc>
                <a:spcPct val="200000"/>
              </a:lnSpc>
              <a:spcBef>
                <a:spcPts val="1200"/>
              </a:spcBef>
              <a:spcAft>
                <a:spcPts val="0"/>
              </a:spcAft>
              <a:buClr>
                <a:schemeClr val="dk1"/>
              </a:buClr>
              <a:buSzPts val="3200"/>
              <a:buFont typeface="Calibri"/>
              <a:buNone/>
            </a:pPr>
            <a:r>
              <a:rPr b="1" lang="en-US" sz="3200">
                <a:solidFill>
                  <a:schemeClr val="dk1"/>
                </a:solidFill>
                <a:latin typeface="Calibri"/>
                <a:ea typeface="Calibri"/>
                <a:cs typeface="Calibri"/>
                <a:sym typeface="Calibri"/>
              </a:rPr>
              <a:t>Boston, MA, USA </a:t>
            </a:r>
            <a:endParaRPr/>
          </a:p>
        </p:txBody>
      </p:sp>
      <p:sp>
        <p:nvSpPr>
          <p:cNvPr id="163" name="Google Shape;163;p7"/>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p8"/>
          <p:cNvPicPr preferRelativeResize="0"/>
          <p:nvPr/>
        </p:nvPicPr>
        <p:blipFill rotWithShape="1">
          <a:blip r:embed="rId3">
            <a:alphaModFix/>
          </a:blip>
          <a:srcRect b="0" l="0" r="0" t="0"/>
          <a:stretch/>
        </p:blipFill>
        <p:spPr>
          <a:xfrm>
            <a:off x="-213655" y="0"/>
            <a:ext cx="12445380" cy="7002904"/>
          </a:xfrm>
          <a:prstGeom prst="rect">
            <a:avLst/>
          </a:prstGeom>
          <a:noFill/>
          <a:ln>
            <a:noFill/>
          </a:ln>
        </p:spPr>
      </p:pic>
      <p:pic>
        <p:nvPicPr>
          <p:cNvPr descr="Logo&#10;&#10;Description automatically generated" id="169" name="Google Shape;169;p8"/>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70" name="Google Shape;170;p8"/>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71" name="Google Shape;171;p8"/>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72" name="Google Shape;172;p8"/>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73" name="Google Shape;173;p8"/>
          <p:cNvSpPr txBox="1"/>
          <p:nvPr>
            <p:ph type="title"/>
          </p:nvPr>
        </p:nvSpPr>
        <p:spPr>
          <a:xfrm>
            <a:off x="751235" y="1145052"/>
            <a:ext cx="10515600" cy="678031"/>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E4E79"/>
              </a:buClr>
              <a:buSzPts val="3600"/>
              <a:buFont typeface="Calibri"/>
              <a:buNone/>
            </a:pPr>
            <a:r>
              <a:rPr b="1" lang="en-US" sz="3600">
                <a:solidFill>
                  <a:srgbClr val="1E4E79"/>
                </a:solidFill>
              </a:rPr>
              <a:t>Babak Penyisihan</a:t>
            </a:r>
            <a:endParaRPr b="1" sz="3600">
              <a:solidFill>
                <a:srgbClr val="2B3A50"/>
              </a:solidFill>
              <a:latin typeface="Arial"/>
              <a:ea typeface="Arial"/>
              <a:cs typeface="Arial"/>
              <a:sym typeface="Arial"/>
            </a:endParaRPr>
          </a:p>
        </p:txBody>
      </p:sp>
      <p:sp>
        <p:nvSpPr>
          <p:cNvPr id="174" name="Google Shape;174;p8"/>
          <p:cNvSpPr txBox="1"/>
          <p:nvPr/>
        </p:nvSpPr>
        <p:spPr>
          <a:xfrm>
            <a:off x="1711842" y="1679748"/>
            <a:ext cx="10238553"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833C0B"/>
              </a:buClr>
              <a:buSzPts val="3200"/>
              <a:buFont typeface="Calibri"/>
              <a:buNone/>
            </a:pPr>
            <a:r>
              <a:rPr b="1" lang="en-US" sz="3200">
                <a:solidFill>
                  <a:srgbClr val="833C0B"/>
                </a:solidFill>
                <a:latin typeface="Calibri"/>
                <a:ea typeface="Calibri"/>
                <a:cs typeface="Calibri"/>
                <a:sym typeface="Calibri"/>
              </a:rPr>
              <a:t>Submisi</a:t>
            </a:r>
            <a:endParaRPr b="1" sz="3200">
              <a:solidFill>
                <a:srgbClr val="833C0B"/>
              </a:solidFill>
              <a:latin typeface="Calibri"/>
              <a:ea typeface="Calibri"/>
              <a:cs typeface="Calibri"/>
              <a:sym typeface="Calibri"/>
            </a:endParaRPr>
          </a:p>
          <a:p>
            <a:pPr indent="0" lvl="0" marL="0" marR="0" rtl="0" algn="just">
              <a:spcBef>
                <a:spcPts val="1200"/>
              </a:spcBef>
              <a:spcAft>
                <a:spcPts val="0"/>
              </a:spcAft>
              <a:buNone/>
            </a:pPr>
            <a:r>
              <a:rPr b="1" i="1" lang="en-US" sz="2400">
                <a:solidFill>
                  <a:schemeClr val="dk1"/>
                </a:solidFill>
                <a:latin typeface="Calibri"/>
                <a:ea typeface="Calibri"/>
                <a:cs typeface="Calibri"/>
                <a:sym typeface="Calibri"/>
              </a:rPr>
              <a:t>Makalah</a:t>
            </a:r>
            <a:r>
              <a:rPr lang="en-US" sz="2400">
                <a:solidFill>
                  <a:schemeClr val="dk1"/>
                </a:solidFill>
                <a:latin typeface="Calibri"/>
                <a:ea typeface="Calibri"/>
                <a:cs typeface="Calibri"/>
                <a:sym typeface="Calibri"/>
              </a:rPr>
              <a:t> dalam </a:t>
            </a:r>
            <a:r>
              <a:rPr b="1" lang="en-US" sz="2400">
                <a:solidFill>
                  <a:schemeClr val="dk1"/>
                </a:solidFill>
                <a:latin typeface="Calibri"/>
                <a:ea typeface="Calibri"/>
                <a:cs typeface="Calibri"/>
                <a:sym typeface="Calibri"/>
              </a:rPr>
              <a:t>Bahasa Indonesia. </a:t>
            </a:r>
            <a:r>
              <a:rPr lang="en-US" sz="2400">
                <a:solidFill>
                  <a:schemeClr val="dk1"/>
                </a:solidFill>
                <a:latin typeface="Calibri"/>
                <a:ea typeface="Calibri"/>
                <a:cs typeface="Calibri"/>
                <a:sym typeface="Calibri"/>
              </a:rPr>
              <a:t>Panjang Makalah untuk setiap tahapan seleksi terdiri dari </a:t>
            </a:r>
            <a:r>
              <a:rPr b="1" lang="en-US" sz="2400">
                <a:solidFill>
                  <a:schemeClr val="dk1"/>
                </a:solidFill>
                <a:latin typeface="Calibri"/>
                <a:ea typeface="Calibri"/>
                <a:cs typeface="Calibri"/>
                <a:sym typeface="Calibri"/>
              </a:rPr>
              <a:t>maksimal 10 halaman </a:t>
            </a:r>
            <a:r>
              <a:rPr lang="en-US" sz="2400">
                <a:solidFill>
                  <a:schemeClr val="dk1"/>
                </a:solidFill>
                <a:latin typeface="Calibri"/>
                <a:ea typeface="Calibri"/>
                <a:cs typeface="Calibri"/>
                <a:sym typeface="Calibri"/>
              </a:rPr>
              <a:t>dan </a:t>
            </a:r>
            <a:r>
              <a:rPr b="1" lang="en-US" sz="2400">
                <a:solidFill>
                  <a:schemeClr val="dk1"/>
                </a:solidFill>
                <a:latin typeface="Calibri"/>
                <a:ea typeface="Calibri"/>
                <a:cs typeface="Calibri"/>
                <a:sym typeface="Calibri"/>
              </a:rPr>
              <a:t>maksimal Lampiran sejumlah 5 halaman</a:t>
            </a:r>
            <a:r>
              <a:rPr lang="en-US" sz="2400">
                <a:solidFill>
                  <a:schemeClr val="dk1"/>
                </a:solidFill>
                <a:latin typeface="Calibri"/>
                <a:ea typeface="Calibri"/>
                <a:cs typeface="Calibri"/>
                <a:sym typeface="Calibri"/>
              </a:rPr>
              <a:t>. Dengan jenis huruf Times New Roman berukuran 12 dengan spasi 1.15.</a:t>
            </a:r>
            <a:endParaRPr sz="2400">
              <a:solidFill>
                <a:schemeClr val="dk1"/>
              </a:solidFill>
              <a:latin typeface="Calibri"/>
              <a:ea typeface="Calibri"/>
              <a:cs typeface="Calibri"/>
              <a:sym typeface="Calibri"/>
            </a:endParaRPr>
          </a:p>
          <a:p>
            <a:pPr indent="0" lvl="0" marL="0" marR="0" rtl="0" algn="just">
              <a:spcBef>
                <a:spcPts val="2400"/>
              </a:spcBef>
              <a:spcAft>
                <a:spcPts val="0"/>
              </a:spcAft>
              <a:buNone/>
            </a:pPr>
            <a:r>
              <a:rPr lang="en-US" sz="2400">
                <a:solidFill>
                  <a:schemeClr val="dk1"/>
                </a:solidFill>
                <a:latin typeface="Calibri"/>
                <a:ea typeface="Calibri"/>
                <a:cs typeface="Calibri"/>
                <a:sym typeface="Calibri"/>
              </a:rPr>
              <a:t>Video </a:t>
            </a:r>
            <a:r>
              <a:rPr b="1" lang="en-US" sz="2400">
                <a:solidFill>
                  <a:schemeClr val="dk1"/>
                </a:solidFill>
                <a:latin typeface="Calibri"/>
                <a:ea typeface="Calibri"/>
                <a:cs typeface="Calibri"/>
                <a:sym typeface="Calibri"/>
              </a:rPr>
              <a:t>harus</a:t>
            </a:r>
            <a:r>
              <a:rPr lang="en-US" sz="2400">
                <a:solidFill>
                  <a:schemeClr val="dk1"/>
                </a:solidFill>
                <a:latin typeface="Calibri"/>
                <a:ea typeface="Calibri"/>
                <a:cs typeface="Calibri"/>
                <a:sym typeface="Calibri"/>
              </a:rPr>
              <a:t> menggunakan </a:t>
            </a:r>
            <a:r>
              <a:rPr b="1" lang="en-US" sz="2400">
                <a:solidFill>
                  <a:schemeClr val="dk1"/>
                </a:solidFill>
                <a:latin typeface="Calibri"/>
                <a:ea typeface="Calibri"/>
                <a:cs typeface="Calibri"/>
                <a:sym typeface="Calibri"/>
              </a:rPr>
              <a:t>Bahasa Indonesia</a:t>
            </a:r>
            <a:r>
              <a:rPr lang="en-US" sz="2400">
                <a:solidFill>
                  <a:schemeClr val="dk1"/>
                </a:solidFill>
                <a:latin typeface="Calibri"/>
                <a:ea typeface="Calibri"/>
                <a:cs typeface="Calibri"/>
                <a:sym typeface="Calibri"/>
              </a:rPr>
              <a:t> dilengkapi dengan teks terjemahan </a:t>
            </a:r>
            <a:r>
              <a:rPr b="1" lang="en-US" sz="2400">
                <a:solidFill>
                  <a:schemeClr val="dk1"/>
                </a:solidFill>
                <a:latin typeface="Calibri"/>
                <a:ea typeface="Calibri"/>
                <a:cs typeface="Calibri"/>
                <a:sym typeface="Calibri"/>
              </a:rPr>
              <a:t>Bahasa Inggris</a:t>
            </a:r>
            <a:r>
              <a:rPr lang="en-US" sz="2400">
                <a:solidFill>
                  <a:schemeClr val="dk1"/>
                </a:solidFill>
                <a:latin typeface="Calibri"/>
                <a:ea typeface="Calibri"/>
                <a:cs typeface="Calibri"/>
                <a:sym typeface="Calibri"/>
              </a:rPr>
              <a:t>. Durasi waktu video untuk seleksi terdiri dari </a:t>
            </a:r>
            <a:r>
              <a:rPr b="1" lang="en-US" sz="2400">
                <a:solidFill>
                  <a:schemeClr val="dk1"/>
                </a:solidFill>
                <a:latin typeface="Calibri"/>
                <a:ea typeface="Calibri"/>
                <a:cs typeface="Calibri"/>
                <a:sym typeface="Calibri"/>
              </a:rPr>
              <a:t>maksimal 10 menit </a:t>
            </a:r>
            <a:r>
              <a:rPr lang="en-US" sz="2400">
                <a:solidFill>
                  <a:schemeClr val="dk1"/>
                </a:solidFill>
                <a:latin typeface="Calibri"/>
                <a:ea typeface="Calibri"/>
                <a:cs typeface="Calibri"/>
                <a:sym typeface="Calibri"/>
              </a:rPr>
              <a:t>presentasi tanpa sela. </a:t>
            </a:r>
            <a:endParaRPr sz="2400">
              <a:solidFill>
                <a:schemeClr val="dk1"/>
              </a:solidFill>
              <a:latin typeface="Calibri"/>
              <a:ea typeface="Calibri"/>
              <a:cs typeface="Calibri"/>
              <a:sym typeface="Calibri"/>
            </a:endParaRPr>
          </a:p>
          <a:p>
            <a:pPr indent="0" lvl="0" marL="0" marR="0" rtl="0" algn="just">
              <a:spcBef>
                <a:spcPts val="2400"/>
              </a:spcBef>
              <a:spcAft>
                <a:spcPts val="0"/>
              </a:spcAft>
              <a:buNone/>
            </a:pPr>
            <a:r>
              <a:rPr lang="en-US" sz="2400">
                <a:solidFill>
                  <a:schemeClr val="dk1"/>
                </a:solidFill>
                <a:latin typeface="Calibri"/>
                <a:ea typeface="Calibri"/>
                <a:cs typeface="Calibri"/>
                <a:sym typeface="Calibri"/>
              </a:rPr>
              <a:t>Aturan pengurangan skor diterapkan apabila melebihi ketentuan jumlah halaman pada makalah dan durasi dalam video seperti yang telah dijelaskan di poin E Penilaian Umum.</a:t>
            </a:r>
            <a:endParaRPr sz="2400">
              <a:solidFill>
                <a:schemeClr val="dk1"/>
              </a:solidFill>
              <a:latin typeface="Calibri"/>
              <a:ea typeface="Calibri"/>
              <a:cs typeface="Calibri"/>
              <a:sym typeface="Calibri"/>
            </a:endParaRPr>
          </a:p>
        </p:txBody>
      </p:sp>
      <p:sp>
        <p:nvSpPr>
          <p:cNvPr id="175" name="Google Shape;175;p8"/>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9"/>
          <p:cNvPicPr preferRelativeResize="0"/>
          <p:nvPr/>
        </p:nvPicPr>
        <p:blipFill rotWithShape="1">
          <a:blip r:embed="rId3">
            <a:alphaModFix/>
          </a:blip>
          <a:srcRect b="0" l="0" r="0" t="0"/>
          <a:stretch/>
        </p:blipFill>
        <p:spPr>
          <a:xfrm>
            <a:off x="-253380" y="0"/>
            <a:ext cx="12445380" cy="7002904"/>
          </a:xfrm>
          <a:prstGeom prst="rect">
            <a:avLst/>
          </a:prstGeom>
          <a:noFill/>
          <a:ln>
            <a:noFill/>
          </a:ln>
        </p:spPr>
      </p:pic>
      <p:pic>
        <p:nvPicPr>
          <p:cNvPr descr="Logo&#10;&#10;Description automatically generated" id="181" name="Google Shape;181;p9"/>
          <p:cNvPicPr preferRelativeResize="0"/>
          <p:nvPr/>
        </p:nvPicPr>
        <p:blipFill rotWithShape="1">
          <a:blip r:embed="rId4">
            <a:alphaModFix/>
          </a:blip>
          <a:srcRect b="0" l="0" r="0" t="0"/>
          <a:stretch/>
        </p:blipFill>
        <p:spPr>
          <a:xfrm>
            <a:off x="511419" y="73686"/>
            <a:ext cx="798055" cy="798055"/>
          </a:xfrm>
          <a:prstGeom prst="rect">
            <a:avLst/>
          </a:prstGeom>
          <a:noFill/>
          <a:ln>
            <a:noFill/>
          </a:ln>
        </p:spPr>
      </p:pic>
      <p:sp>
        <p:nvSpPr>
          <p:cNvPr id="182" name="Google Shape;182;p9"/>
          <p:cNvSpPr txBox="1"/>
          <p:nvPr/>
        </p:nvSpPr>
        <p:spPr>
          <a:xfrm>
            <a:off x="1256868" y="192133"/>
            <a:ext cx="2251263" cy="5770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50">
                <a:solidFill>
                  <a:schemeClr val="dk1"/>
                </a:solidFill>
                <a:latin typeface="Arial"/>
                <a:ea typeface="Arial"/>
                <a:cs typeface="Arial"/>
                <a:sym typeface="Arial"/>
              </a:rPr>
              <a:t>KEMENTERIAN PENDIDIKAN,</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KEBUDAYAAN, RISET, </a:t>
            </a:r>
            <a:endParaRPr/>
          </a:p>
          <a:p>
            <a:pPr indent="0" lvl="0" marL="0" marR="0" rtl="0" algn="l">
              <a:spcBef>
                <a:spcPts val="0"/>
              </a:spcBef>
              <a:spcAft>
                <a:spcPts val="0"/>
              </a:spcAft>
              <a:buNone/>
            </a:pPr>
            <a:r>
              <a:rPr b="1" i="0" lang="en-US" sz="1050">
                <a:solidFill>
                  <a:schemeClr val="dk1"/>
                </a:solidFill>
                <a:latin typeface="Arial"/>
                <a:ea typeface="Arial"/>
                <a:cs typeface="Arial"/>
                <a:sym typeface="Arial"/>
              </a:rPr>
              <a:t>DAN TEKNOLOGI</a:t>
            </a:r>
            <a:endParaRPr b="1" sz="1050">
              <a:solidFill>
                <a:schemeClr val="dk1"/>
              </a:solidFill>
              <a:latin typeface="Arial"/>
              <a:ea typeface="Arial"/>
              <a:cs typeface="Arial"/>
              <a:sym typeface="Arial"/>
            </a:endParaRPr>
          </a:p>
        </p:txBody>
      </p:sp>
      <p:pic>
        <p:nvPicPr>
          <p:cNvPr descr="Icon" id="183" name="Google Shape;183;p9"/>
          <p:cNvPicPr preferRelativeResize="0"/>
          <p:nvPr/>
        </p:nvPicPr>
        <p:blipFill rotWithShape="1">
          <a:blip r:embed="rId5">
            <a:alphaModFix/>
          </a:blip>
          <a:srcRect b="20423" l="11794" r="18638" t="16814"/>
          <a:stretch/>
        </p:blipFill>
        <p:spPr>
          <a:xfrm>
            <a:off x="6009035" y="164825"/>
            <a:ext cx="1479176" cy="875082"/>
          </a:xfrm>
          <a:prstGeom prst="rect">
            <a:avLst/>
          </a:prstGeom>
          <a:noFill/>
          <a:ln>
            <a:noFill/>
          </a:ln>
        </p:spPr>
      </p:pic>
      <p:pic>
        <p:nvPicPr>
          <p:cNvPr id="184" name="Google Shape;184;p9"/>
          <p:cNvPicPr preferRelativeResize="0"/>
          <p:nvPr/>
        </p:nvPicPr>
        <p:blipFill rotWithShape="1">
          <a:blip r:embed="rId6">
            <a:alphaModFix/>
          </a:blip>
          <a:srcRect b="15516" l="28959" r="23844" t="0"/>
          <a:stretch/>
        </p:blipFill>
        <p:spPr>
          <a:xfrm>
            <a:off x="-71011" y="3549580"/>
            <a:ext cx="1962913" cy="2819400"/>
          </a:xfrm>
          <a:prstGeom prst="rect">
            <a:avLst/>
          </a:prstGeom>
          <a:noFill/>
          <a:ln>
            <a:noFill/>
          </a:ln>
        </p:spPr>
      </p:pic>
      <p:sp>
        <p:nvSpPr>
          <p:cNvPr id="185" name="Google Shape;185;p9"/>
          <p:cNvSpPr txBox="1"/>
          <p:nvPr>
            <p:ph type="title"/>
          </p:nvPr>
        </p:nvSpPr>
        <p:spPr>
          <a:xfrm>
            <a:off x="538496" y="3002083"/>
            <a:ext cx="2706811" cy="451485"/>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833C0B"/>
              </a:buClr>
              <a:buSzPct val="100000"/>
              <a:buFont typeface="Calibri"/>
              <a:buNone/>
            </a:pPr>
            <a:r>
              <a:rPr b="1" lang="en-US" sz="3100">
                <a:solidFill>
                  <a:srgbClr val="833C0B"/>
                </a:solidFill>
              </a:rPr>
              <a:t>Kriteria Penilaian </a:t>
            </a:r>
            <a:r>
              <a:rPr b="1" i="1" lang="en-US" sz="3100">
                <a:solidFill>
                  <a:srgbClr val="833C0B"/>
                </a:solidFill>
              </a:rPr>
              <a:t>Babak</a:t>
            </a:r>
            <a:r>
              <a:rPr b="1" lang="en-US" sz="3100">
                <a:solidFill>
                  <a:srgbClr val="833C0B"/>
                </a:solidFill>
              </a:rPr>
              <a:t> </a:t>
            </a:r>
            <a:r>
              <a:rPr b="1" i="1" lang="en-US" sz="3100">
                <a:solidFill>
                  <a:srgbClr val="833C0B"/>
                </a:solidFill>
              </a:rPr>
              <a:t>Penyisihan</a:t>
            </a:r>
            <a:r>
              <a:rPr b="1" lang="en-US" sz="3100">
                <a:solidFill>
                  <a:srgbClr val="833C0B"/>
                </a:solidFill>
              </a:rPr>
              <a:t>: </a:t>
            </a:r>
            <a:r>
              <a:rPr b="1" i="1" lang="en-US" sz="3100">
                <a:solidFill>
                  <a:srgbClr val="833C0B"/>
                </a:solidFill>
              </a:rPr>
              <a:t>Video presentasi dan makalah </a:t>
            </a:r>
            <a:br>
              <a:rPr b="1" i="1" lang="en-US" sz="3600">
                <a:solidFill>
                  <a:srgbClr val="833C0B"/>
                </a:solidFill>
              </a:rPr>
            </a:br>
            <a:endParaRPr b="1" sz="3600">
              <a:solidFill>
                <a:srgbClr val="2B3A50"/>
              </a:solidFill>
              <a:latin typeface="Arial"/>
              <a:ea typeface="Arial"/>
              <a:cs typeface="Arial"/>
              <a:sym typeface="Arial"/>
            </a:endParaRPr>
          </a:p>
        </p:txBody>
      </p:sp>
      <p:sp>
        <p:nvSpPr>
          <p:cNvPr id="186" name="Google Shape;186;p9"/>
          <p:cNvSpPr/>
          <p:nvPr/>
        </p:nvSpPr>
        <p:spPr>
          <a:xfrm>
            <a:off x="67674" y="916452"/>
            <a:ext cx="3648456" cy="277043"/>
          </a:xfrm>
          <a:prstGeom prst="roundRect">
            <a:avLst>
              <a:gd fmla="val 16667" name="adj"/>
            </a:avLst>
          </a:prstGeom>
          <a:solidFill>
            <a:schemeClr val="accen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lt1"/>
                </a:solidFill>
                <a:latin typeface="Calibri"/>
                <a:ea typeface="Calibri"/>
                <a:cs typeface="Calibri"/>
                <a:sym typeface="Calibri"/>
              </a:rPr>
              <a:t>KOMPETISI BIDANG PERENCANAAN BISNIS</a:t>
            </a:r>
            <a:endParaRPr/>
          </a:p>
        </p:txBody>
      </p:sp>
      <p:graphicFrame>
        <p:nvGraphicFramePr>
          <p:cNvPr id="187" name="Google Shape;187;p9"/>
          <p:cNvGraphicFramePr/>
          <p:nvPr/>
        </p:nvGraphicFramePr>
        <p:xfrm>
          <a:off x="4104463" y="1221968"/>
          <a:ext cx="3000000" cy="3000000"/>
        </p:xfrm>
        <a:graphic>
          <a:graphicData uri="http://schemas.openxmlformats.org/drawingml/2006/table">
            <a:tbl>
              <a:tblPr bandRow="1" firstCol="1" firstRow="1">
                <a:noFill/>
                <a:tableStyleId>{C2BB1F83-03C0-48F0-9011-DC63B47370DF}</a:tableStyleId>
              </a:tblPr>
              <a:tblGrid>
                <a:gridCol w="6566750"/>
                <a:gridCol w="1273375"/>
              </a:tblGrid>
              <a:tr h="585450">
                <a:tc>
                  <a:txBody>
                    <a:bodyPr/>
                    <a:lstStyle/>
                    <a:p>
                      <a:pPr indent="0" lvl="0" marL="0" marR="0" rtl="0" algn="ctr">
                        <a:lnSpc>
                          <a:spcPct val="107000"/>
                        </a:lnSpc>
                        <a:spcBef>
                          <a:spcPts val="0"/>
                        </a:spcBef>
                        <a:spcAft>
                          <a:spcPts val="0"/>
                        </a:spcAft>
                        <a:buNone/>
                      </a:pPr>
                      <a:r>
                        <a:rPr lang="en-US" sz="1800" u="none" cap="none" strike="noStrike"/>
                        <a:t>Kriteria Penilaian</a:t>
                      </a:r>
                      <a:endParaRPr sz="1800" u="none" cap="none" strike="noStrike">
                        <a:latin typeface="Calibri"/>
                        <a:ea typeface="Calibri"/>
                        <a:cs typeface="Calibri"/>
                        <a:sym typeface="Calibri"/>
                      </a:endParaRPr>
                    </a:p>
                  </a:txBody>
                  <a:tcPr marT="0" marB="0" marR="49025" marL="49025" anchor="ctr"/>
                </a:tc>
                <a:tc>
                  <a:txBody>
                    <a:bodyPr/>
                    <a:lstStyle/>
                    <a:p>
                      <a:pPr indent="0" lvl="0" marL="0" marR="0" rtl="0" algn="ctr">
                        <a:lnSpc>
                          <a:spcPct val="107000"/>
                        </a:lnSpc>
                        <a:spcBef>
                          <a:spcPts val="0"/>
                        </a:spcBef>
                        <a:spcAft>
                          <a:spcPts val="0"/>
                        </a:spcAft>
                        <a:buNone/>
                      </a:pPr>
                      <a:r>
                        <a:rPr lang="en-US" sz="1800" u="none" cap="none" strike="noStrike"/>
                        <a:t>Nilai Maksimum</a:t>
                      </a:r>
                      <a:endParaRPr sz="1800" u="none" cap="none" strike="noStrike">
                        <a:latin typeface="Calibri"/>
                        <a:ea typeface="Calibri"/>
                        <a:cs typeface="Calibri"/>
                        <a:sym typeface="Calibri"/>
                      </a:endParaRPr>
                    </a:p>
                  </a:txBody>
                  <a:tcPr marT="0" marB="0" marR="49025" marL="49025"/>
                </a:tc>
              </a:tr>
              <a:tr h="1026300">
                <a:tc>
                  <a:txBody>
                    <a:bodyPr/>
                    <a:lstStyle/>
                    <a:p>
                      <a:pPr indent="0" lvl="0" marL="0" marR="0" rtl="0" algn="l">
                        <a:lnSpc>
                          <a:spcPct val="115000"/>
                        </a:lnSpc>
                        <a:spcBef>
                          <a:spcPts val="0"/>
                        </a:spcBef>
                        <a:spcAft>
                          <a:spcPts val="0"/>
                        </a:spcAft>
                        <a:buNone/>
                      </a:pPr>
                      <a:r>
                        <a:rPr i="1" lang="en-US" sz="1600" u="none" cap="none" strike="noStrike"/>
                        <a:t>PESTEL Analysis</a:t>
                      </a:r>
                      <a:endParaRPr i="1" sz="1600" u="none" cap="none" strike="noStrike"/>
                    </a:p>
                    <a:p>
                      <a:pPr indent="0" lvl="0" marL="0" marR="0" rtl="0" algn="l">
                        <a:lnSpc>
                          <a:spcPct val="107000"/>
                        </a:lnSpc>
                        <a:spcBef>
                          <a:spcPts val="0"/>
                        </a:spcBef>
                        <a:spcAft>
                          <a:spcPts val="0"/>
                        </a:spcAft>
                        <a:buNone/>
                      </a:pPr>
                      <a:r>
                        <a:rPr lang="en-US" sz="1400" u="none" cap="none" strike="noStrike"/>
                        <a:t>Jelaskan opportunities dan threats yang dihadapi oleh perusahaan yang anda rancang yg disebabkan oleh aspek Political, Economic, Social, Technological, Environmental, dan Legal.</a:t>
                      </a:r>
                      <a:endParaRPr sz="1400" u="none" cap="none" strike="noStrike">
                        <a:latin typeface="Calibri"/>
                        <a:ea typeface="Calibri"/>
                        <a:cs typeface="Calibri"/>
                        <a:sym typeface="Calibri"/>
                      </a:endParaRPr>
                    </a:p>
                  </a:txBody>
                  <a:tcPr marT="0" marB="0" marR="49025" marL="49025"/>
                </a:tc>
                <a:tc>
                  <a:txBody>
                    <a:bodyPr/>
                    <a:lstStyle/>
                    <a:p>
                      <a:pPr indent="0" lvl="0" marL="0" marR="0" rtl="0" algn="ctr">
                        <a:lnSpc>
                          <a:spcPct val="107000"/>
                        </a:lnSpc>
                        <a:spcBef>
                          <a:spcPts val="0"/>
                        </a:spcBef>
                        <a:spcAft>
                          <a:spcPts val="0"/>
                        </a:spcAft>
                        <a:buNone/>
                      </a:pPr>
                      <a:r>
                        <a:rPr b="1" lang="en-US" sz="1400" u="none" cap="none" strike="noStrike"/>
                        <a:t>15</a:t>
                      </a:r>
                      <a:endParaRPr b="1" sz="1400" u="none" cap="none" strike="noStrike">
                        <a:latin typeface="Calibri"/>
                        <a:ea typeface="Calibri"/>
                        <a:cs typeface="Calibri"/>
                        <a:sym typeface="Calibri"/>
                      </a:endParaRPr>
                    </a:p>
                  </a:txBody>
                  <a:tcPr marT="0" marB="0" marR="49025" marL="49025" anchor="ctr"/>
                </a:tc>
              </a:tr>
              <a:tr h="754775">
                <a:tc>
                  <a:txBody>
                    <a:bodyPr/>
                    <a:lstStyle/>
                    <a:p>
                      <a:pPr indent="0" lvl="0" marL="0" marR="0" rtl="0" algn="l">
                        <a:lnSpc>
                          <a:spcPct val="107000"/>
                        </a:lnSpc>
                        <a:spcBef>
                          <a:spcPts val="0"/>
                        </a:spcBef>
                        <a:spcAft>
                          <a:spcPts val="0"/>
                        </a:spcAft>
                        <a:buNone/>
                      </a:pPr>
                      <a:r>
                        <a:rPr i="1" lang="en-US" sz="1800" u="none" cap="none" strike="noStrike"/>
                        <a:t>Profil Pelanggan</a:t>
                      </a:r>
                      <a:endParaRPr i="1" sz="1800" u="none" cap="none" strike="noStrike"/>
                    </a:p>
                    <a:p>
                      <a:pPr indent="0" lvl="0" marL="0" marR="0" rtl="0" algn="l">
                        <a:lnSpc>
                          <a:spcPct val="107000"/>
                        </a:lnSpc>
                        <a:spcBef>
                          <a:spcPts val="0"/>
                        </a:spcBef>
                        <a:spcAft>
                          <a:spcPts val="0"/>
                        </a:spcAft>
                        <a:buNone/>
                      </a:pPr>
                      <a:r>
                        <a:rPr lang="en-US" sz="1400" u="none" cap="none" strike="noStrike"/>
                        <a:t>Jelaskan apa yang menjadi </a:t>
                      </a:r>
                      <a:r>
                        <a:rPr i="1" lang="en-US" sz="1400" u="none" cap="none" strike="noStrike"/>
                        <a:t>Job, Pain, dan Gain Customer anda.</a:t>
                      </a:r>
                      <a:br>
                        <a:rPr i="1" lang="en-US" sz="1400" u="none" cap="none" strike="noStrike"/>
                      </a:br>
                      <a:endParaRPr i="1" sz="1400" u="none" cap="none" strike="noStrike">
                        <a:latin typeface="Calibri"/>
                        <a:ea typeface="Calibri"/>
                        <a:cs typeface="Calibri"/>
                        <a:sym typeface="Calibri"/>
                      </a:endParaRPr>
                    </a:p>
                  </a:txBody>
                  <a:tcPr marT="0" marB="0" marR="49025" marL="49025"/>
                </a:tc>
                <a:tc>
                  <a:txBody>
                    <a:bodyPr/>
                    <a:lstStyle/>
                    <a:p>
                      <a:pPr indent="0" lvl="0" marL="0" marR="0" rtl="0" algn="ctr">
                        <a:lnSpc>
                          <a:spcPct val="115000"/>
                        </a:lnSpc>
                        <a:spcBef>
                          <a:spcPts val="0"/>
                        </a:spcBef>
                        <a:spcAft>
                          <a:spcPts val="0"/>
                        </a:spcAft>
                        <a:buNone/>
                      </a:pPr>
                      <a:r>
                        <a:rPr b="1" lang="en-US" sz="1400" u="none" cap="none" strike="noStrike"/>
                        <a:t>15</a:t>
                      </a:r>
                      <a:endParaRPr b="1" sz="1400" u="none" cap="none" strike="noStrike"/>
                    </a:p>
                    <a:p>
                      <a:pPr indent="0" lvl="0" marL="0" marR="0" rtl="0" algn="ctr">
                        <a:lnSpc>
                          <a:spcPct val="107000"/>
                        </a:lnSpc>
                        <a:spcBef>
                          <a:spcPts val="0"/>
                        </a:spcBef>
                        <a:spcAft>
                          <a:spcPts val="0"/>
                        </a:spcAft>
                        <a:buNone/>
                      </a:pPr>
                      <a:r>
                        <a:rPr b="1" lang="en-US" sz="1400" u="none" cap="none" strike="noStrike"/>
                        <a:t> </a:t>
                      </a:r>
                      <a:endParaRPr b="1" sz="1400" u="none" cap="none" strike="noStrike">
                        <a:latin typeface="Calibri"/>
                        <a:ea typeface="Calibri"/>
                        <a:cs typeface="Calibri"/>
                        <a:sym typeface="Calibri"/>
                      </a:endParaRPr>
                    </a:p>
                  </a:txBody>
                  <a:tcPr marT="0" marB="0" marR="49025" marL="49025" anchor="ctr"/>
                </a:tc>
              </a:tr>
              <a:tr h="754775">
                <a:tc>
                  <a:txBody>
                    <a:bodyPr/>
                    <a:lstStyle/>
                    <a:p>
                      <a:pPr indent="0" lvl="0" marL="0" marR="0" rtl="0" algn="l">
                        <a:lnSpc>
                          <a:spcPct val="107000"/>
                        </a:lnSpc>
                        <a:spcBef>
                          <a:spcPts val="0"/>
                        </a:spcBef>
                        <a:spcAft>
                          <a:spcPts val="0"/>
                        </a:spcAft>
                        <a:buNone/>
                      </a:pPr>
                      <a:r>
                        <a:rPr i="1" lang="en-US" sz="1800" u="none" cap="none" strike="noStrike"/>
                        <a:t>Produk dan Jasa</a:t>
                      </a:r>
                      <a:endParaRPr i="1" sz="1800" u="none" cap="none" strike="noStrike"/>
                    </a:p>
                    <a:p>
                      <a:pPr indent="0" lvl="0" marL="0" marR="0" rtl="0" algn="l">
                        <a:lnSpc>
                          <a:spcPct val="107000"/>
                        </a:lnSpc>
                        <a:spcBef>
                          <a:spcPts val="0"/>
                        </a:spcBef>
                        <a:spcAft>
                          <a:spcPts val="0"/>
                        </a:spcAft>
                        <a:buNone/>
                      </a:pPr>
                      <a:r>
                        <a:rPr lang="en-US" sz="1400" u="none" cap="none" strike="noStrike"/>
                        <a:t>Jelaskan solusi yang anda tawarkan terkait </a:t>
                      </a:r>
                      <a:r>
                        <a:rPr i="1" lang="en-US" sz="1400" u="none" cap="none" strike="noStrike"/>
                        <a:t>Pain Reliever, Gain Creator dan Offerings </a:t>
                      </a:r>
                      <a:r>
                        <a:rPr i="0" lang="en-US" sz="1400" u="none" cap="none" strike="noStrike"/>
                        <a:t>anda</a:t>
                      </a:r>
                      <a:r>
                        <a:rPr i="1" lang="en-US" sz="1400" u="none" cap="none" strike="noStrike"/>
                        <a:t>. </a:t>
                      </a:r>
                      <a:endParaRPr i="1" sz="1400" u="none" cap="none" strike="noStrike">
                        <a:latin typeface="Calibri"/>
                        <a:ea typeface="Calibri"/>
                        <a:cs typeface="Calibri"/>
                        <a:sym typeface="Calibri"/>
                      </a:endParaRPr>
                    </a:p>
                  </a:txBody>
                  <a:tcPr marT="0" marB="0" marR="49025" marL="49025"/>
                </a:tc>
                <a:tc>
                  <a:txBody>
                    <a:bodyPr/>
                    <a:lstStyle/>
                    <a:p>
                      <a:pPr indent="0" lvl="0" marL="0" marR="0" rtl="0" algn="ctr">
                        <a:lnSpc>
                          <a:spcPct val="107000"/>
                        </a:lnSpc>
                        <a:spcBef>
                          <a:spcPts val="0"/>
                        </a:spcBef>
                        <a:spcAft>
                          <a:spcPts val="0"/>
                        </a:spcAft>
                        <a:buNone/>
                      </a:pPr>
                      <a:r>
                        <a:rPr b="1" lang="en-US" sz="1400" u="none" cap="none" strike="noStrike"/>
                        <a:t>15</a:t>
                      </a:r>
                      <a:endParaRPr b="1" sz="1400" u="none" cap="none" strike="noStrike">
                        <a:latin typeface="Calibri"/>
                        <a:ea typeface="Calibri"/>
                        <a:cs typeface="Calibri"/>
                        <a:sym typeface="Calibri"/>
                      </a:endParaRPr>
                    </a:p>
                  </a:txBody>
                  <a:tcPr marT="0" marB="0" marR="49025" marL="49025" anchor="ctr"/>
                </a:tc>
              </a:tr>
              <a:tr h="2025725">
                <a:tc>
                  <a:txBody>
                    <a:bodyPr/>
                    <a:lstStyle/>
                    <a:p>
                      <a:pPr indent="0" lvl="0" marL="0" marR="0" rtl="0" algn="l">
                        <a:lnSpc>
                          <a:spcPct val="107000"/>
                        </a:lnSpc>
                        <a:spcBef>
                          <a:spcPts val="0"/>
                        </a:spcBef>
                        <a:spcAft>
                          <a:spcPts val="0"/>
                        </a:spcAft>
                        <a:buNone/>
                      </a:pPr>
                      <a:r>
                        <a:rPr i="1" lang="en-US" sz="1800" u="none" cap="none" strike="noStrike"/>
                        <a:t>Rencana Operasional, Pemasaran, dan Organisasi</a:t>
                      </a:r>
                      <a:endParaRPr i="1" sz="1800" u="none" cap="none" strike="noStrike"/>
                    </a:p>
                    <a:p>
                      <a:pPr indent="-342900" lvl="0" marL="342900" marR="0" rtl="0" algn="l">
                        <a:lnSpc>
                          <a:spcPct val="107000"/>
                        </a:lnSpc>
                        <a:spcBef>
                          <a:spcPts val="0"/>
                        </a:spcBef>
                        <a:spcAft>
                          <a:spcPts val="0"/>
                        </a:spcAft>
                        <a:buClr>
                          <a:schemeClr val="dk1"/>
                        </a:buClr>
                        <a:buSzPts val="1400"/>
                        <a:buFont typeface="Noto Sans Symbols"/>
                        <a:buChar char="▪"/>
                      </a:pPr>
                      <a:r>
                        <a:rPr lang="en-US" sz="1400" u="none" cap="none" strike="noStrike"/>
                        <a:t>Jelaskan bagaimana operasional bisnis anda sehari-hari (misalnya alat yang digunakan, tenaga kerja yang diperlukan, proses produksinya, dll).</a:t>
                      </a:r>
                      <a:endParaRPr sz="1400" u="none" cap="none" strike="noStrike"/>
                    </a:p>
                    <a:p>
                      <a:pPr indent="-342900" lvl="0" marL="342900" marR="0" rtl="0" algn="l">
                        <a:lnSpc>
                          <a:spcPct val="107000"/>
                        </a:lnSpc>
                        <a:spcBef>
                          <a:spcPts val="0"/>
                        </a:spcBef>
                        <a:spcAft>
                          <a:spcPts val="0"/>
                        </a:spcAft>
                        <a:buClr>
                          <a:schemeClr val="dk1"/>
                        </a:buClr>
                        <a:buSzPts val="1400"/>
                        <a:buFont typeface="Noto Sans Symbols"/>
                        <a:buChar char="▪"/>
                      </a:pPr>
                      <a:r>
                        <a:rPr lang="en-US" sz="1400" u="none" cap="none" strike="noStrike"/>
                        <a:t>Bagaimana anda akan memasarkan produk/jasa dari bisnis anda? (bagaimana marketing strategy bisnis anda) </a:t>
                      </a:r>
                      <a:endParaRPr sz="1400" u="none" cap="none" strike="noStrike"/>
                    </a:p>
                    <a:p>
                      <a:pPr indent="-342900" lvl="0" marL="342900" marR="0" rtl="0" algn="l">
                        <a:lnSpc>
                          <a:spcPct val="107000"/>
                        </a:lnSpc>
                        <a:spcBef>
                          <a:spcPts val="0"/>
                        </a:spcBef>
                        <a:spcAft>
                          <a:spcPts val="0"/>
                        </a:spcAft>
                        <a:buClr>
                          <a:schemeClr val="dk1"/>
                        </a:buClr>
                        <a:buSzPts val="1400"/>
                        <a:buFont typeface="Noto Sans Symbols"/>
                        <a:buChar char="▪"/>
                      </a:pPr>
                      <a:r>
                        <a:rPr lang="en-US" sz="1400" u="none" cap="none" strike="noStrike"/>
                        <a:t>Siapa yang akan menjalankan bisnis anda? Pengalaman atau kompetensi apa yang diperlukan dari orang tersebut?</a:t>
                      </a:r>
                      <a:endParaRPr sz="1400" u="none" cap="none" strike="noStrike"/>
                    </a:p>
                    <a:p>
                      <a:pPr indent="-342900" lvl="0" marL="342900" marR="0" rtl="0" algn="l">
                        <a:lnSpc>
                          <a:spcPct val="107000"/>
                        </a:lnSpc>
                        <a:spcBef>
                          <a:spcPts val="0"/>
                        </a:spcBef>
                        <a:spcAft>
                          <a:spcPts val="0"/>
                        </a:spcAft>
                        <a:buClr>
                          <a:schemeClr val="dk1"/>
                        </a:buClr>
                        <a:buSzPts val="1400"/>
                        <a:buFont typeface="Noto Sans Symbols"/>
                        <a:buChar char="▪"/>
                      </a:pPr>
                      <a:r>
                        <a:rPr lang="en-US" sz="1400" u="none" cap="none" strike="noStrike"/>
                        <a:t>Bagaimana struktur organisasi perusahaan anda?</a:t>
                      </a:r>
                      <a:endParaRPr sz="1400" u="none" cap="none" strike="noStrike">
                        <a:latin typeface="Calibri"/>
                        <a:ea typeface="Calibri"/>
                        <a:cs typeface="Calibri"/>
                        <a:sym typeface="Calibri"/>
                      </a:endParaRPr>
                    </a:p>
                  </a:txBody>
                  <a:tcPr marT="0" marB="0" marR="49025" marL="49025"/>
                </a:tc>
                <a:tc>
                  <a:txBody>
                    <a:bodyPr/>
                    <a:lstStyle/>
                    <a:p>
                      <a:pPr indent="0" lvl="0" marL="0" marR="0" rtl="0" algn="ctr">
                        <a:lnSpc>
                          <a:spcPct val="107000"/>
                        </a:lnSpc>
                        <a:spcBef>
                          <a:spcPts val="0"/>
                        </a:spcBef>
                        <a:spcAft>
                          <a:spcPts val="0"/>
                        </a:spcAft>
                        <a:buNone/>
                      </a:pPr>
                      <a:r>
                        <a:rPr b="1" lang="en-US" sz="1400" u="none" cap="none" strike="noStrike"/>
                        <a:t>20</a:t>
                      </a:r>
                      <a:endParaRPr b="1" sz="1400" u="none" cap="none" strike="noStrike">
                        <a:latin typeface="Calibri"/>
                        <a:ea typeface="Calibri"/>
                        <a:cs typeface="Calibri"/>
                        <a:sym typeface="Calibri"/>
                      </a:endParaRPr>
                    </a:p>
                  </a:txBody>
                  <a:tcPr marT="0" marB="0" marR="49025" marL="49025" anchor="ctr"/>
                </a:tc>
              </a:tr>
            </a:tbl>
          </a:graphicData>
        </a:graphic>
      </p:graphicFrame>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7"/>
                                        </p:tgtEl>
                                        <p:attrNameLst>
                                          <p:attrName>style.visibility</p:attrName>
                                        </p:attrNameLst>
                                      </p:cBhvr>
                                      <p:to>
                                        <p:strVal val="visible"/>
                                      </p:to>
                                    </p:set>
                                    <p:animEffect filter="fade" transition="in">
                                      <p:cBhvr>
                                        <p:cTn dur="20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2023-02-11T04:23:06Z</dcterms:created>
  <dc:creator>ASUS</dc:creator>
</cp:coreProperties>
</file>